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4" r:id="rId2"/>
    <p:sldId id="275" r:id="rId3"/>
    <p:sldId id="276" r:id="rId4"/>
    <p:sldId id="277" r:id="rId5"/>
    <p:sldId id="278" r:id="rId6"/>
    <p:sldId id="279" r:id="rId7"/>
    <p:sldId id="280" r:id="rId8"/>
    <p:sldId id="281" r:id="rId9"/>
    <p:sldId id="282" r:id="rId10"/>
    <p:sldId id="28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58" d="100"/>
          <a:sy n="158" d="100"/>
        </p:scale>
        <p:origin x="11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EC6AB1-B7C4-4A39-B390-B67641CEFD4A}" type="datetimeFigureOut">
              <a:rPr lang="en-US" smtClean="0"/>
              <a:t>08-Jul-22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14111-2C95-43D6-8A06-80A04C4004B4}" type="slidenum">
              <a:rPr lang="en-US" smtClean="0"/>
              <a:t>‹#›</a:t>
            </a:fld>
            <a:endParaRPr lang="en-US"/>
          </a:p>
        </p:txBody>
      </p:sp>
    </p:spTree>
    <p:extLst>
      <p:ext uri="{BB962C8B-B14F-4D97-AF65-F5344CB8AC3E}">
        <p14:creationId xmlns:p14="http://schemas.microsoft.com/office/powerpoint/2010/main" val="169603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126dd7a6716_0_17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64" name="Google Shape;664;g126dd7a6716_0_1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126dd7a6716_0_24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6" name="Google Shape;746;g126dd7a6716_0_2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126dd7a6716_0_1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71" name="Google Shape;671;g126dd7a6716_0_17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lvl="0" indent="0" algn="l" rtl="0">
              <a:spcBef>
                <a:spcPts val="0"/>
              </a:spcBef>
              <a:spcAft>
                <a:spcPts val="0"/>
              </a:spcAft>
              <a:buNone/>
            </a:pPr>
            <a:r>
              <a:rPr lang="en-GB" sz="2000" b="1">
                <a:solidFill>
                  <a:srgbClr val="002060"/>
                </a:solidFill>
                <a:latin typeface="Calibri"/>
                <a:ea typeface="Calibri"/>
                <a:cs typeface="Calibri"/>
                <a:sym typeface="Calibri"/>
              </a:rPr>
              <a:t>Services</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Outpatient Consultation </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Dispensing emergency medicines</a:t>
            </a:r>
            <a:endParaRPr sz="2000">
              <a:solidFill>
                <a:srgbClr val="002060"/>
              </a:solidFill>
              <a:latin typeface="Calibri"/>
              <a:ea typeface="Calibri"/>
              <a:cs typeface="Calibri"/>
              <a:sym typeface="Calibri"/>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Reproductive, Maternal and Child Health &amp; Family Planning and Nutrition Programme</a:t>
            </a:r>
            <a:endParaRPr sz="2000">
              <a:solidFill>
                <a:srgbClr val="002060"/>
              </a:solidFill>
              <a:latin typeface="Calibri"/>
              <a:ea typeface="Calibri"/>
              <a:cs typeface="Calibri"/>
              <a:sym typeface="Calibri"/>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Trauma Care and Referral of emergency and complex cases to higher level facilities (through IOM ambulances)</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Health promotion</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Psychosocial Counselling</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Referral </a:t>
            </a:r>
            <a:endParaRPr/>
          </a:p>
          <a:p>
            <a:pPr marL="457200" lvl="1" indent="0" algn="l" rtl="0">
              <a:spcBef>
                <a:spcPts val="0"/>
              </a:spcBef>
              <a:spcAft>
                <a:spcPts val="0"/>
              </a:spcAft>
              <a:buNone/>
            </a:pPr>
            <a:r>
              <a:rPr lang="en-GB" sz="2000" b="1">
                <a:solidFill>
                  <a:srgbClr val="002060"/>
                </a:solidFill>
                <a:latin typeface="Calibri"/>
                <a:ea typeface="Calibri"/>
                <a:cs typeface="Calibri"/>
                <a:sym typeface="Calibri"/>
              </a:rPr>
              <a:t>Location</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Implemented in 93 Villages in 4 border province – Herat, Nimroz, Kandahar and Nangarhar in coordination with Ministry of Public Health, Health Cluster Partners, WHO, UNICEF, UNDP and UNFPA</a:t>
            </a:r>
            <a:endParaRPr/>
          </a:p>
          <a:p>
            <a:pPr marL="457200" lvl="1" indent="0" algn="l" rtl="0">
              <a:spcBef>
                <a:spcPts val="0"/>
              </a:spcBef>
              <a:spcAft>
                <a:spcPts val="0"/>
              </a:spcAft>
              <a:buNone/>
            </a:pPr>
            <a:r>
              <a:rPr lang="en-GB" sz="2000" b="1">
                <a:solidFill>
                  <a:srgbClr val="002060"/>
                </a:solidFill>
                <a:latin typeface="Calibri"/>
                <a:ea typeface="Calibri"/>
                <a:cs typeface="Calibri"/>
                <a:sym typeface="Calibri"/>
              </a:rPr>
              <a:t>Staffing</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7 MHTs - 60 staff – Medical Doctor, Nurse, Midwife, MHPSS counsellor, Health Educator, IM Clerk, Pharmacy Assistant, Ambulance driver</a:t>
            </a:r>
            <a:endParaRPr/>
          </a:p>
          <a:p>
            <a:pPr marL="457200" lvl="1" indent="0" algn="l" rtl="0">
              <a:spcBef>
                <a:spcPts val="0"/>
              </a:spcBef>
              <a:spcAft>
                <a:spcPts val="0"/>
              </a:spcAft>
              <a:buNone/>
            </a:pPr>
            <a:r>
              <a:rPr lang="en-GB" sz="2000" b="1">
                <a:solidFill>
                  <a:srgbClr val="002060"/>
                </a:solidFill>
                <a:latin typeface="Calibri"/>
                <a:ea typeface="Calibri"/>
                <a:cs typeface="Calibri"/>
                <a:sym typeface="Calibri"/>
              </a:rPr>
              <a:t>Target beneficiaries </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Returnees, refugees and other migrant population</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People living in IDP settlements</a:t>
            </a:r>
            <a:endParaRPr/>
          </a:p>
          <a:p>
            <a:pPr marL="800100" lvl="1" indent="-342900" algn="l" rtl="0">
              <a:spcBef>
                <a:spcPts val="0"/>
              </a:spcBef>
              <a:spcAft>
                <a:spcPts val="0"/>
              </a:spcAft>
              <a:buClr>
                <a:srgbClr val="002060"/>
              </a:buClr>
              <a:buSzPts val="2000"/>
              <a:buFont typeface="Arial"/>
              <a:buChar char="•"/>
            </a:pPr>
            <a:r>
              <a:rPr lang="en-GB" sz="2000">
                <a:solidFill>
                  <a:srgbClr val="002060"/>
                </a:solidFill>
                <a:latin typeface="Calibri"/>
                <a:ea typeface="Calibri"/>
                <a:cs typeface="Calibri"/>
                <a:sym typeface="Calibri"/>
              </a:rPr>
              <a:t>People living in hard-to-reach, underserved host communities</a:t>
            </a:r>
            <a:endParaRPr/>
          </a:p>
          <a:p>
            <a:pPr marL="0" lvl="0" indent="0" algn="l" rtl="0">
              <a:spcBef>
                <a:spcPts val="0"/>
              </a:spcBef>
              <a:spcAft>
                <a:spcPts val="0"/>
              </a:spcAft>
              <a:buNone/>
            </a:pPr>
            <a:endParaRPr/>
          </a:p>
        </p:txBody>
      </p:sp>
      <p:sp>
        <p:nvSpPr>
          <p:cNvPr id="672" name="Google Shape;672;g126dd7a6716_0_17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126dd7a6716_0_19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2" name="Google Shape;692;g126dd7a6716_0_1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126dd7a6716_0_20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8" name="Google Shape;698;g126dd7a6716_0_2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126dd7a6716_0_2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4" name="Google Shape;704;g126dd7a6716_0_20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p>
          <a:p>
            <a:pPr marL="285750" lvl="0" indent="-285750" algn="l" rtl="0">
              <a:spcBef>
                <a:spcPts val="0"/>
              </a:spcBef>
              <a:spcAft>
                <a:spcPts val="0"/>
              </a:spcAft>
              <a:buClr>
                <a:schemeClr val="dk1"/>
              </a:buClr>
              <a:buSzPts val="2800"/>
              <a:buFont typeface="Arial"/>
              <a:buChar char="•"/>
            </a:pPr>
            <a:r>
              <a:rPr lang="en-GB" sz="2800"/>
              <a:t>278,930  people</a:t>
            </a:r>
            <a:endParaRPr/>
          </a:p>
          <a:p>
            <a:pPr marL="914400" lvl="1" indent="-457200" algn="l" rtl="0">
              <a:spcBef>
                <a:spcPts val="0"/>
              </a:spcBef>
              <a:spcAft>
                <a:spcPts val="0"/>
              </a:spcAft>
              <a:buClr>
                <a:schemeClr val="dk1"/>
              </a:buClr>
              <a:buSzPts val="2100"/>
              <a:buFont typeface="Courier New"/>
              <a:buChar char="o"/>
            </a:pPr>
            <a:r>
              <a:rPr lang="en-GB" sz="2800"/>
              <a:t>MHTs 76,426   (33,844 Female &amp; 42,582 Male)</a:t>
            </a:r>
            <a:endParaRPr/>
          </a:p>
          <a:p>
            <a:pPr marL="914400" lvl="1" indent="-457200" algn="l" rtl="0">
              <a:spcBef>
                <a:spcPts val="0"/>
              </a:spcBef>
              <a:spcAft>
                <a:spcPts val="0"/>
              </a:spcAft>
              <a:buClr>
                <a:schemeClr val="dk1"/>
              </a:buClr>
              <a:buSzPts val="2100"/>
              <a:buFont typeface="Courier New"/>
              <a:buChar char="o"/>
            </a:pPr>
            <a:r>
              <a:rPr lang="en-GB" sz="2800"/>
              <a:t>IPs      202,504 (92,193 Female &amp; 110, 311 Male)</a:t>
            </a:r>
            <a:endParaRPr/>
          </a:p>
          <a:p>
            <a:pPr marL="0" marR="0" lvl="0" indent="0" algn="l" rtl="0">
              <a:lnSpc>
                <a:spcPct val="100000"/>
              </a:lnSpc>
              <a:spcBef>
                <a:spcPts val="0"/>
              </a:spcBef>
              <a:spcAft>
                <a:spcPts val="0"/>
              </a:spcAft>
              <a:buClr>
                <a:schemeClr val="dk1"/>
              </a:buClr>
              <a:buSzPts val="1200"/>
              <a:buFont typeface="Calibri"/>
              <a:buNone/>
            </a:pPr>
            <a:endParaRPr sz="1200"/>
          </a:p>
          <a:p>
            <a:pPr marL="0" marR="0" lvl="0" indent="0" algn="l" rtl="0">
              <a:lnSpc>
                <a:spcPct val="100000"/>
              </a:lnSpc>
              <a:spcBef>
                <a:spcPts val="0"/>
              </a:spcBef>
              <a:spcAft>
                <a:spcPts val="0"/>
              </a:spcAft>
              <a:buClr>
                <a:schemeClr val="dk1"/>
              </a:buClr>
              <a:buSzPts val="1200"/>
              <a:buFont typeface="Calibri"/>
              <a:buNone/>
            </a:pPr>
            <a:r>
              <a:rPr lang="en-GB" sz="1200"/>
              <a:t>The 278,930 people vaccinated were reached through IOM MHTs (76,426  representing by category 35,057 host, 22,079 IDPs and 19,290 returnees and through IPs 202,504  representing by category 23,507 host, 17,425 IDPs and 161,572 returnees)</a:t>
            </a:r>
            <a:endParaRPr/>
          </a:p>
          <a:p>
            <a:pPr marL="0" lvl="0" indent="0" algn="l" rtl="0">
              <a:spcBef>
                <a:spcPts val="0"/>
              </a:spcBef>
              <a:spcAft>
                <a:spcPts val="0"/>
              </a:spcAft>
              <a:buNone/>
            </a:pPr>
            <a:endParaRPr/>
          </a:p>
        </p:txBody>
      </p:sp>
      <p:sp>
        <p:nvSpPr>
          <p:cNvPr id="705" name="Google Shape;705;g126dd7a6716_0_20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126dd7a6716_0_2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4" name="Google Shape;714;g126dd7a6716_0_2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5" name="Google Shape;715;g126dd7a6716_0_2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126dd7a6716_0_2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4" name="Google Shape;724;g126dd7a6716_0_2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5" name="Google Shape;725;g126dd7a6716_0_22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126dd7a6716_0_2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2" name="Google Shape;732;g126dd7a6716_0_2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3" name="Google Shape;733;g126dd7a6716_0_23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126dd7a6716_0_2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9" name="Google Shape;739;g126dd7a6716_0_23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0" name="Google Shape;740;g126dd7a6716_0_23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E805C-DDF4-438B-811F-0A2362ED53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C05303-3A8D-433E-A3BA-E25A8CE619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1B96F2-0512-462B-8C18-54E8464D44B9}"/>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520DFE3F-DCAA-4581-ACD8-4446908336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29F30-C191-44A1-B618-695422C70711}"/>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143923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E497-1D89-48E0-933F-CA9EF84517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B5D7C4-8EBC-434A-A65A-5C75FF32E2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9C619-D9AE-4F1A-9C1C-FCA456864D54}"/>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ED15A8FA-C78C-46D7-B4F4-CC7FB14FC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B8FBE-7052-413B-A47E-A992C4BB5528}"/>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134395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C46DF0-A3AC-4897-A54A-05649073A5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A89073-C468-448E-B34C-96BAC1BF0F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9E60B3-1A77-4A39-8567-AC7008E5B8E3}"/>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89CC3609-259B-4377-A2F7-9CAB35B6E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AB4EA-45F2-43BC-879E-173E573C9F26}"/>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2468166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VER">
  <p:cSld name="COVER">
    <p:bg>
      <p:bgPr>
        <a:blipFill>
          <a:blip r:embed="rId2" cstate="email">
            <a:alphaModFix/>
            <a:extLst>
              <a:ext uri="{28A0092B-C50C-407E-A947-70E740481C1C}">
                <a14:useLocalDpi xmlns:a14="http://schemas.microsoft.com/office/drawing/2010/main"/>
              </a:ext>
            </a:extLst>
          </a:blip>
          <a:stretch>
            <a:fillRect/>
          </a:stretch>
        </a:blipFill>
        <a:effectLst/>
      </p:bgPr>
    </p:bg>
    <p:spTree>
      <p:nvGrpSpPr>
        <p:cNvPr id="1" name="Shape 205"/>
        <p:cNvGrpSpPr/>
        <p:nvPr/>
      </p:nvGrpSpPr>
      <p:grpSpPr>
        <a:xfrm>
          <a:off x="0" y="0"/>
          <a:ext cx="0" cy="0"/>
          <a:chOff x="0" y="0"/>
          <a:chExt cx="0" cy="0"/>
        </a:xfrm>
      </p:grpSpPr>
      <p:pic>
        <p:nvPicPr>
          <p:cNvPr id="206" name="Google Shape;206;p37"/>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5013067" y="5662253"/>
            <a:ext cx="2165868" cy="1080000"/>
          </a:xfrm>
          <a:prstGeom prst="rect">
            <a:avLst/>
          </a:prstGeom>
          <a:noFill/>
          <a:ln>
            <a:noFill/>
          </a:ln>
        </p:spPr>
      </p:pic>
      <p:sp>
        <p:nvSpPr>
          <p:cNvPr id="207" name="Google Shape;207;p37"/>
          <p:cNvSpPr txBox="1">
            <a:spLocks noGrp="1"/>
          </p:cNvSpPr>
          <p:nvPr>
            <p:ph type="title"/>
          </p:nvPr>
        </p:nvSpPr>
        <p:spPr>
          <a:xfrm>
            <a:off x="1111147" y="1031563"/>
            <a:ext cx="9969600" cy="13256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lt1"/>
              </a:buClr>
              <a:buSzPts val="4500"/>
              <a:buFont typeface="Calibri"/>
              <a:buNone/>
              <a:defRPr sz="6000">
                <a:solidFill>
                  <a:schemeClr val="lt1"/>
                </a:solidFill>
                <a:latin typeface="Calibri"/>
                <a:ea typeface="Calibri"/>
                <a:cs typeface="Calibri"/>
                <a:sym typeface="Calibri"/>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08" name="Google Shape;208;p37"/>
          <p:cNvSpPr txBox="1">
            <a:spLocks noGrp="1"/>
          </p:cNvSpPr>
          <p:nvPr>
            <p:ph type="body" idx="1"/>
          </p:nvPr>
        </p:nvSpPr>
        <p:spPr>
          <a:xfrm>
            <a:off x="1111147" y="2357127"/>
            <a:ext cx="9969600" cy="1500400"/>
          </a:xfrm>
          <a:prstGeom prst="rect">
            <a:avLst/>
          </a:prstGeom>
          <a:noFill/>
          <a:ln>
            <a:noFill/>
          </a:ln>
        </p:spPr>
        <p:txBody>
          <a:bodyPr spcFirstLastPara="1" wrap="square" lIns="68575" tIns="34275" rIns="68575" bIns="34275" anchor="t" anchorCtr="0">
            <a:normAutofit/>
          </a:bodyPr>
          <a:lstStyle>
            <a:lvl1pPr marL="609585" lvl="0" indent="-304792" algn="ctr" rtl="0">
              <a:lnSpc>
                <a:spcPct val="90000"/>
              </a:lnSpc>
              <a:spcBef>
                <a:spcPts val="1067"/>
              </a:spcBef>
              <a:spcAft>
                <a:spcPts val="0"/>
              </a:spcAft>
              <a:buClr>
                <a:schemeClr val="lt1"/>
              </a:buClr>
              <a:buSzPts val="1800"/>
              <a:buNone/>
              <a:defRPr sz="2400" i="1">
                <a:solidFill>
                  <a:schemeClr val="lt1"/>
                </a:solidFill>
                <a:latin typeface="Calibri"/>
                <a:ea typeface="Calibri"/>
                <a:cs typeface="Calibri"/>
                <a:sym typeface="Calibri"/>
              </a:defRPr>
            </a:lvl1pPr>
            <a:lvl2pPr marL="1219170" lvl="1" indent="-304792" algn="l" rtl="0">
              <a:lnSpc>
                <a:spcPct val="90000"/>
              </a:lnSpc>
              <a:spcBef>
                <a:spcPts val="533"/>
              </a:spcBef>
              <a:spcAft>
                <a:spcPts val="0"/>
              </a:spcAft>
              <a:buClr>
                <a:srgbClr val="888888"/>
              </a:buClr>
              <a:buSzPts val="1500"/>
              <a:buNone/>
              <a:defRPr sz="2000">
                <a:solidFill>
                  <a:srgbClr val="888888"/>
                </a:solidFill>
              </a:defRPr>
            </a:lvl2pPr>
            <a:lvl3pPr marL="1828754" lvl="2" indent="-304792" algn="l" rtl="0">
              <a:lnSpc>
                <a:spcPct val="90000"/>
              </a:lnSpc>
              <a:spcBef>
                <a:spcPts val="533"/>
              </a:spcBef>
              <a:spcAft>
                <a:spcPts val="0"/>
              </a:spcAft>
              <a:buClr>
                <a:srgbClr val="888888"/>
              </a:buClr>
              <a:buSzPts val="1400"/>
              <a:buNone/>
              <a:defRPr sz="1867">
                <a:solidFill>
                  <a:srgbClr val="888888"/>
                </a:solidFill>
              </a:defRPr>
            </a:lvl3pPr>
            <a:lvl4pPr marL="2438339" lvl="3" indent="-304792" algn="l" rtl="0">
              <a:lnSpc>
                <a:spcPct val="90000"/>
              </a:lnSpc>
              <a:spcBef>
                <a:spcPts val="533"/>
              </a:spcBef>
              <a:spcAft>
                <a:spcPts val="0"/>
              </a:spcAft>
              <a:buClr>
                <a:srgbClr val="888888"/>
              </a:buClr>
              <a:buSzPts val="1200"/>
              <a:buNone/>
              <a:defRPr sz="1600">
                <a:solidFill>
                  <a:srgbClr val="888888"/>
                </a:solidFill>
              </a:defRPr>
            </a:lvl4pPr>
            <a:lvl5pPr marL="3047924" lvl="4" indent="-304792" algn="l" rtl="0">
              <a:lnSpc>
                <a:spcPct val="90000"/>
              </a:lnSpc>
              <a:spcBef>
                <a:spcPts val="533"/>
              </a:spcBef>
              <a:spcAft>
                <a:spcPts val="0"/>
              </a:spcAft>
              <a:buClr>
                <a:srgbClr val="888888"/>
              </a:buClr>
              <a:buSzPts val="1200"/>
              <a:buNone/>
              <a:defRPr sz="1600">
                <a:solidFill>
                  <a:srgbClr val="888888"/>
                </a:solidFill>
              </a:defRPr>
            </a:lvl5pPr>
            <a:lvl6pPr marL="3657509" lvl="5" indent="-304792" algn="l" rtl="0">
              <a:lnSpc>
                <a:spcPct val="90000"/>
              </a:lnSpc>
              <a:spcBef>
                <a:spcPts val="533"/>
              </a:spcBef>
              <a:spcAft>
                <a:spcPts val="0"/>
              </a:spcAft>
              <a:buClr>
                <a:srgbClr val="888888"/>
              </a:buClr>
              <a:buSzPts val="1200"/>
              <a:buNone/>
              <a:defRPr sz="1600">
                <a:solidFill>
                  <a:srgbClr val="888888"/>
                </a:solidFill>
              </a:defRPr>
            </a:lvl6pPr>
            <a:lvl7pPr marL="4267093" lvl="6" indent="-304792" algn="l" rtl="0">
              <a:lnSpc>
                <a:spcPct val="90000"/>
              </a:lnSpc>
              <a:spcBef>
                <a:spcPts val="533"/>
              </a:spcBef>
              <a:spcAft>
                <a:spcPts val="0"/>
              </a:spcAft>
              <a:buClr>
                <a:srgbClr val="888888"/>
              </a:buClr>
              <a:buSzPts val="1200"/>
              <a:buNone/>
              <a:defRPr sz="1600">
                <a:solidFill>
                  <a:srgbClr val="888888"/>
                </a:solidFill>
              </a:defRPr>
            </a:lvl7pPr>
            <a:lvl8pPr marL="4876678" lvl="7" indent="-304792" algn="l" rtl="0">
              <a:lnSpc>
                <a:spcPct val="90000"/>
              </a:lnSpc>
              <a:spcBef>
                <a:spcPts val="533"/>
              </a:spcBef>
              <a:spcAft>
                <a:spcPts val="0"/>
              </a:spcAft>
              <a:buClr>
                <a:srgbClr val="888888"/>
              </a:buClr>
              <a:buSzPts val="1200"/>
              <a:buNone/>
              <a:defRPr sz="1600">
                <a:solidFill>
                  <a:srgbClr val="888888"/>
                </a:solidFill>
              </a:defRPr>
            </a:lvl8pPr>
            <a:lvl9pPr marL="5486263" lvl="8" indent="-304792" algn="l" rtl="0">
              <a:lnSpc>
                <a:spcPct val="90000"/>
              </a:lnSpc>
              <a:spcBef>
                <a:spcPts val="533"/>
              </a:spcBef>
              <a:spcAft>
                <a:spcPts val="0"/>
              </a:spcAft>
              <a:buClr>
                <a:srgbClr val="888888"/>
              </a:buClr>
              <a:buSzPts val="1200"/>
              <a:buNone/>
              <a:defRPr sz="1600">
                <a:solidFill>
                  <a:srgbClr val="888888"/>
                </a:solidFill>
              </a:defRPr>
            </a:lvl9pPr>
          </a:lstStyle>
          <a:p>
            <a:endParaRPr/>
          </a:p>
        </p:txBody>
      </p:sp>
    </p:spTree>
    <p:extLst>
      <p:ext uri="{BB962C8B-B14F-4D97-AF65-F5344CB8AC3E}">
        <p14:creationId xmlns:p14="http://schemas.microsoft.com/office/powerpoint/2010/main" val="605697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TEXT INFOGRAPHIC/IMAGE">
  <p:cSld name="TITLE TEXT INFOGRAPHIC/IMAGE">
    <p:spTree>
      <p:nvGrpSpPr>
        <p:cNvPr id="1" name="Shape 209"/>
        <p:cNvGrpSpPr/>
        <p:nvPr/>
      </p:nvGrpSpPr>
      <p:grpSpPr>
        <a:xfrm>
          <a:off x="0" y="0"/>
          <a:ext cx="0" cy="0"/>
          <a:chOff x="0" y="0"/>
          <a:chExt cx="0" cy="0"/>
        </a:xfrm>
      </p:grpSpPr>
      <p:pic>
        <p:nvPicPr>
          <p:cNvPr id="210" name="Google Shape;210;p38"/>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188985" y="6294329"/>
            <a:ext cx="1814033" cy="412808"/>
          </a:xfrm>
          <a:prstGeom prst="rect">
            <a:avLst/>
          </a:prstGeom>
          <a:noFill/>
          <a:ln>
            <a:noFill/>
          </a:ln>
        </p:spPr>
      </p:pic>
      <p:sp>
        <p:nvSpPr>
          <p:cNvPr id="211" name="Google Shape;211;p38"/>
          <p:cNvSpPr txBox="1">
            <a:spLocks noGrp="1"/>
          </p:cNvSpPr>
          <p:nvPr>
            <p:ph type="body" idx="1"/>
          </p:nvPr>
        </p:nvSpPr>
        <p:spPr>
          <a:xfrm>
            <a:off x="4449337" y="702527"/>
            <a:ext cx="6936000" cy="51668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1067"/>
              </a:spcBef>
              <a:spcAft>
                <a:spcPts val="0"/>
              </a:spcAft>
              <a:buClr>
                <a:schemeClr val="dk1"/>
              </a:buClr>
              <a:buSzPts val="2100"/>
              <a:buNone/>
              <a:defRPr/>
            </a:lvl1pPr>
            <a:lvl2pPr marL="1219170" lvl="1" indent="-423323" algn="l" rtl="0">
              <a:lnSpc>
                <a:spcPct val="90000"/>
              </a:lnSpc>
              <a:spcBef>
                <a:spcPts val="533"/>
              </a:spcBef>
              <a:spcAft>
                <a:spcPts val="0"/>
              </a:spcAft>
              <a:buClr>
                <a:schemeClr val="dk1"/>
              </a:buClr>
              <a:buSzPts val="1400"/>
              <a:buChar char="•"/>
              <a:defRPr/>
            </a:lvl2pPr>
            <a:lvl3pPr marL="1828754" lvl="2" indent="-423323" algn="l" rtl="0">
              <a:lnSpc>
                <a:spcPct val="90000"/>
              </a:lnSpc>
              <a:spcBef>
                <a:spcPts val="533"/>
              </a:spcBef>
              <a:spcAft>
                <a:spcPts val="0"/>
              </a:spcAft>
              <a:buClr>
                <a:schemeClr val="dk1"/>
              </a:buClr>
              <a:buSzPts val="1400"/>
              <a:buChar char="•"/>
              <a:defRPr/>
            </a:lvl3pPr>
            <a:lvl4pPr marL="2438339" lvl="3" indent="-423323" algn="l" rtl="0">
              <a:lnSpc>
                <a:spcPct val="90000"/>
              </a:lnSpc>
              <a:spcBef>
                <a:spcPts val="533"/>
              </a:spcBef>
              <a:spcAft>
                <a:spcPts val="0"/>
              </a:spcAft>
              <a:buClr>
                <a:schemeClr val="dk1"/>
              </a:buClr>
              <a:buSzPts val="1400"/>
              <a:buChar char="•"/>
              <a:defRPr/>
            </a:lvl4pPr>
            <a:lvl5pPr marL="3047924" lvl="4" indent="-423323" algn="l" rtl="0">
              <a:lnSpc>
                <a:spcPct val="90000"/>
              </a:lnSpc>
              <a:spcBef>
                <a:spcPts val="533"/>
              </a:spcBef>
              <a:spcAft>
                <a:spcPts val="0"/>
              </a:spcAft>
              <a:buClr>
                <a:schemeClr val="dk1"/>
              </a:buClr>
              <a:buSzPts val="1400"/>
              <a:buChar char="•"/>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212" name="Google Shape;212;p38"/>
          <p:cNvSpPr txBox="1">
            <a:spLocks noGrp="1"/>
          </p:cNvSpPr>
          <p:nvPr>
            <p:ph type="title"/>
          </p:nvPr>
        </p:nvSpPr>
        <p:spPr>
          <a:xfrm>
            <a:off x="839788" y="702527"/>
            <a:ext cx="3375200" cy="1137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rgbClr val="0033A0"/>
              </a:buClr>
              <a:buSzPts val="2400"/>
              <a:buFont typeface="Calibri"/>
              <a:buNone/>
              <a:defRPr sz="3200">
                <a:solidFill>
                  <a:srgbClr val="0033A0"/>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13" name="Google Shape;213;p38"/>
          <p:cNvSpPr txBox="1">
            <a:spLocks noGrp="1"/>
          </p:cNvSpPr>
          <p:nvPr>
            <p:ph type="body" idx="2"/>
          </p:nvPr>
        </p:nvSpPr>
        <p:spPr>
          <a:xfrm>
            <a:off x="839789" y="2057400"/>
            <a:ext cx="3375200" cy="38116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1067"/>
              </a:spcBef>
              <a:spcAft>
                <a:spcPts val="0"/>
              </a:spcAft>
              <a:buClr>
                <a:schemeClr val="dk1"/>
              </a:buClr>
              <a:buSzPts val="1200"/>
              <a:buNone/>
              <a:defRPr sz="1600"/>
            </a:lvl1pPr>
            <a:lvl2pPr marL="1219170" lvl="1" indent="-304792" algn="l" rtl="0">
              <a:lnSpc>
                <a:spcPct val="90000"/>
              </a:lnSpc>
              <a:spcBef>
                <a:spcPts val="533"/>
              </a:spcBef>
              <a:spcAft>
                <a:spcPts val="0"/>
              </a:spcAft>
              <a:buClr>
                <a:schemeClr val="dk1"/>
              </a:buClr>
              <a:buSzPts val="1100"/>
              <a:buNone/>
              <a:defRPr sz="1467"/>
            </a:lvl2pPr>
            <a:lvl3pPr marL="1828754" lvl="2" indent="-304792" algn="l" rtl="0">
              <a:lnSpc>
                <a:spcPct val="90000"/>
              </a:lnSpc>
              <a:spcBef>
                <a:spcPts val="533"/>
              </a:spcBef>
              <a:spcAft>
                <a:spcPts val="0"/>
              </a:spcAft>
              <a:buClr>
                <a:schemeClr val="dk1"/>
              </a:buClr>
              <a:buSzPts val="900"/>
              <a:buNone/>
              <a:defRPr sz="1200"/>
            </a:lvl3pPr>
            <a:lvl4pPr marL="2438339" lvl="3" indent="-304792" algn="l" rtl="0">
              <a:lnSpc>
                <a:spcPct val="90000"/>
              </a:lnSpc>
              <a:spcBef>
                <a:spcPts val="533"/>
              </a:spcBef>
              <a:spcAft>
                <a:spcPts val="0"/>
              </a:spcAft>
              <a:buClr>
                <a:schemeClr val="dk1"/>
              </a:buClr>
              <a:buSzPts val="800"/>
              <a:buNone/>
              <a:defRPr sz="1067"/>
            </a:lvl4pPr>
            <a:lvl5pPr marL="3047924" lvl="4" indent="-304792" algn="l" rtl="0">
              <a:lnSpc>
                <a:spcPct val="90000"/>
              </a:lnSpc>
              <a:spcBef>
                <a:spcPts val="533"/>
              </a:spcBef>
              <a:spcAft>
                <a:spcPts val="0"/>
              </a:spcAft>
              <a:buClr>
                <a:schemeClr val="dk1"/>
              </a:buClr>
              <a:buSzPts val="800"/>
              <a:buNone/>
              <a:defRPr sz="1067"/>
            </a:lvl5pPr>
            <a:lvl6pPr marL="3657509" lvl="5" indent="-304792" algn="l" rtl="0">
              <a:lnSpc>
                <a:spcPct val="90000"/>
              </a:lnSpc>
              <a:spcBef>
                <a:spcPts val="533"/>
              </a:spcBef>
              <a:spcAft>
                <a:spcPts val="0"/>
              </a:spcAft>
              <a:buClr>
                <a:schemeClr val="dk1"/>
              </a:buClr>
              <a:buSzPts val="800"/>
              <a:buNone/>
              <a:defRPr sz="1067"/>
            </a:lvl6pPr>
            <a:lvl7pPr marL="4267093" lvl="6" indent="-304792" algn="l" rtl="0">
              <a:lnSpc>
                <a:spcPct val="90000"/>
              </a:lnSpc>
              <a:spcBef>
                <a:spcPts val="533"/>
              </a:spcBef>
              <a:spcAft>
                <a:spcPts val="0"/>
              </a:spcAft>
              <a:buClr>
                <a:schemeClr val="dk1"/>
              </a:buClr>
              <a:buSzPts val="800"/>
              <a:buNone/>
              <a:defRPr sz="1067"/>
            </a:lvl7pPr>
            <a:lvl8pPr marL="4876678" lvl="7" indent="-304792" algn="l" rtl="0">
              <a:lnSpc>
                <a:spcPct val="90000"/>
              </a:lnSpc>
              <a:spcBef>
                <a:spcPts val="533"/>
              </a:spcBef>
              <a:spcAft>
                <a:spcPts val="0"/>
              </a:spcAft>
              <a:buClr>
                <a:schemeClr val="dk1"/>
              </a:buClr>
              <a:buSzPts val="800"/>
              <a:buNone/>
              <a:defRPr sz="1067"/>
            </a:lvl8pPr>
            <a:lvl9pPr marL="5486263" lvl="8" indent="-304792" algn="l" rtl="0">
              <a:lnSpc>
                <a:spcPct val="90000"/>
              </a:lnSpc>
              <a:spcBef>
                <a:spcPts val="533"/>
              </a:spcBef>
              <a:spcAft>
                <a:spcPts val="0"/>
              </a:spcAft>
              <a:buClr>
                <a:schemeClr val="dk1"/>
              </a:buClr>
              <a:buSzPts val="800"/>
              <a:buNone/>
              <a:defRPr sz="1067"/>
            </a:lvl9pPr>
          </a:lstStyle>
          <a:p>
            <a:endParaRPr/>
          </a:p>
        </p:txBody>
      </p:sp>
    </p:spTree>
    <p:extLst>
      <p:ext uri="{BB962C8B-B14F-4D97-AF65-F5344CB8AC3E}">
        <p14:creationId xmlns:p14="http://schemas.microsoft.com/office/powerpoint/2010/main" val="3585183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 COLOMNS TEXT/IMAGE/INFOGRAPHIC">
  <p:cSld name="2 COLOMNS TEXT/IMAGE/INFOGRAPHIC">
    <p:spTree>
      <p:nvGrpSpPr>
        <p:cNvPr id="1" name="Shape 214"/>
        <p:cNvGrpSpPr/>
        <p:nvPr/>
      </p:nvGrpSpPr>
      <p:grpSpPr>
        <a:xfrm>
          <a:off x="0" y="0"/>
          <a:ext cx="0" cy="0"/>
          <a:chOff x="0" y="0"/>
          <a:chExt cx="0" cy="0"/>
        </a:xfrm>
      </p:grpSpPr>
      <p:sp>
        <p:nvSpPr>
          <p:cNvPr id="215" name="Google Shape;215;p39"/>
          <p:cNvSpPr txBox="1">
            <a:spLocks noGrp="1"/>
          </p:cNvSpPr>
          <p:nvPr>
            <p:ph type="title"/>
          </p:nvPr>
        </p:nvSpPr>
        <p:spPr>
          <a:xfrm>
            <a:off x="839788" y="365125"/>
            <a:ext cx="10515600" cy="13256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rgbClr val="0033A0"/>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16" name="Google Shape;216;p39"/>
          <p:cNvSpPr txBox="1">
            <a:spLocks noGrp="1"/>
          </p:cNvSpPr>
          <p:nvPr>
            <p:ph type="body" idx="1"/>
          </p:nvPr>
        </p:nvSpPr>
        <p:spPr>
          <a:xfrm>
            <a:off x="839788" y="1795353"/>
            <a:ext cx="5158000" cy="43944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667"/>
              </a:spcBef>
              <a:spcAft>
                <a:spcPts val="0"/>
              </a:spcAft>
              <a:buClr>
                <a:schemeClr val="dk1"/>
              </a:buClr>
              <a:buSzPts val="2100"/>
              <a:buNone/>
              <a:defRPr b="0"/>
            </a:lvl1pPr>
            <a:lvl2pPr marL="1219170" lvl="1" indent="-304792" algn="just" rtl="0">
              <a:lnSpc>
                <a:spcPct val="90000"/>
              </a:lnSpc>
              <a:spcBef>
                <a:spcPts val="1200"/>
              </a:spcBef>
              <a:spcAft>
                <a:spcPts val="0"/>
              </a:spcAft>
              <a:buClr>
                <a:srgbClr val="0033A0"/>
              </a:buClr>
              <a:buSzPts val="1800"/>
              <a:buNone/>
              <a:defRPr>
                <a:solidFill>
                  <a:srgbClr val="0033A0"/>
                </a:solidFill>
                <a:latin typeface="Calibri"/>
                <a:ea typeface="Calibri"/>
                <a:cs typeface="Calibri"/>
                <a:sym typeface="Calibri"/>
              </a:defRPr>
            </a:lvl2pPr>
            <a:lvl3pPr marL="1828754" lvl="2" indent="-304792" algn="just" rtl="0">
              <a:lnSpc>
                <a:spcPct val="90000"/>
              </a:lnSpc>
              <a:spcBef>
                <a:spcPts val="667"/>
              </a:spcBef>
              <a:spcAft>
                <a:spcPts val="0"/>
              </a:spcAft>
              <a:buClr>
                <a:schemeClr val="dk1"/>
              </a:buClr>
              <a:buSzPts val="1500"/>
              <a:buNone/>
              <a:defRPr/>
            </a:lvl3pPr>
            <a:lvl4pPr marL="2438339" lvl="3" indent="-304792" algn="just" rtl="0">
              <a:lnSpc>
                <a:spcPct val="90000"/>
              </a:lnSpc>
              <a:spcBef>
                <a:spcPts val="667"/>
              </a:spcBef>
              <a:spcAft>
                <a:spcPts val="0"/>
              </a:spcAft>
              <a:buClr>
                <a:schemeClr val="dk1"/>
              </a:buClr>
              <a:buSzPts val="1400"/>
              <a:buNone/>
              <a:defRPr/>
            </a:lvl4pPr>
            <a:lvl5pPr marL="3047924" lvl="4" indent="-304792" algn="just" rtl="0">
              <a:lnSpc>
                <a:spcPct val="90000"/>
              </a:lnSpc>
              <a:spcBef>
                <a:spcPts val="667"/>
              </a:spcBef>
              <a:spcAft>
                <a:spcPts val="0"/>
              </a:spcAft>
              <a:buClr>
                <a:schemeClr val="dk1"/>
              </a:buClr>
              <a:buSzPts val="1400"/>
              <a:buNone/>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pic>
        <p:nvPicPr>
          <p:cNvPr id="217" name="Google Shape;217;p39"/>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188985" y="6294329"/>
            <a:ext cx="1814033" cy="412808"/>
          </a:xfrm>
          <a:prstGeom prst="rect">
            <a:avLst/>
          </a:prstGeom>
          <a:noFill/>
          <a:ln>
            <a:noFill/>
          </a:ln>
        </p:spPr>
      </p:pic>
      <p:sp>
        <p:nvSpPr>
          <p:cNvPr id="218" name="Google Shape;218;p39"/>
          <p:cNvSpPr txBox="1">
            <a:spLocks noGrp="1"/>
          </p:cNvSpPr>
          <p:nvPr>
            <p:ph type="body" idx="2"/>
          </p:nvPr>
        </p:nvSpPr>
        <p:spPr>
          <a:xfrm>
            <a:off x="6195559" y="1795353"/>
            <a:ext cx="5158000" cy="43944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667"/>
              </a:spcBef>
              <a:spcAft>
                <a:spcPts val="0"/>
              </a:spcAft>
              <a:buClr>
                <a:schemeClr val="dk1"/>
              </a:buClr>
              <a:buSzPts val="2100"/>
              <a:buNone/>
              <a:defRPr b="0"/>
            </a:lvl1pPr>
            <a:lvl2pPr marL="1219170" lvl="1" indent="-304792" algn="just" rtl="0">
              <a:lnSpc>
                <a:spcPct val="90000"/>
              </a:lnSpc>
              <a:spcBef>
                <a:spcPts val="1200"/>
              </a:spcBef>
              <a:spcAft>
                <a:spcPts val="0"/>
              </a:spcAft>
              <a:buClr>
                <a:srgbClr val="0033A0"/>
              </a:buClr>
              <a:buSzPts val="1800"/>
              <a:buNone/>
              <a:defRPr>
                <a:solidFill>
                  <a:srgbClr val="0033A0"/>
                </a:solidFill>
                <a:latin typeface="Calibri"/>
                <a:ea typeface="Calibri"/>
                <a:cs typeface="Calibri"/>
                <a:sym typeface="Calibri"/>
              </a:defRPr>
            </a:lvl2pPr>
            <a:lvl3pPr marL="1828754" lvl="2" indent="-304792" algn="just" rtl="0">
              <a:lnSpc>
                <a:spcPct val="90000"/>
              </a:lnSpc>
              <a:spcBef>
                <a:spcPts val="667"/>
              </a:spcBef>
              <a:spcAft>
                <a:spcPts val="0"/>
              </a:spcAft>
              <a:buClr>
                <a:schemeClr val="dk1"/>
              </a:buClr>
              <a:buSzPts val="1500"/>
              <a:buNone/>
              <a:defRPr/>
            </a:lvl3pPr>
            <a:lvl4pPr marL="2438339" lvl="3" indent="-304792" algn="just" rtl="0">
              <a:lnSpc>
                <a:spcPct val="90000"/>
              </a:lnSpc>
              <a:spcBef>
                <a:spcPts val="667"/>
              </a:spcBef>
              <a:spcAft>
                <a:spcPts val="0"/>
              </a:spcAft>
              <a:buClr>
                <a:schemeClr val="dk1"/>
              </a:buClr>
              <a:buSzPts val="1400"/>
              <a:buNone/>
              <a:defRPr/>
            </a:lvl4pPr>
            <a:lvl5pPr marL="3047924" lvl="4" indent="-304792" algn="just" rtl="0">
              <a:lnSpc>
                <a:spcPct val="90000"/>
              </a:lnSpc>
              <a:spcBef>
                <a:spcPts val="667"/>
              </a:spcBef>
              <a:spcAft>
                <a:spcPts val="0"/>
              </a:spcAft>
              <a:buClr>
                <a:schemeClr val="dk1"/>
              </a:buClr>
              <a:buSzPts val="1400"/>
              <a:buNone/>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1140020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 COLOMNS BULLET POINTS">
  <p:cSld name="2 COLOMNS BULLET POINTS">
    <p:spTree>
      <p:nvGrpSpPr>
        <p:cNvPr id="1" name="Shape 219"/>
        <p:cNvGrpSpPr/>
        <p:nvPr/>
      </p:nvGrpSpPr>
      <p:grpSpPr>
        <a:xfrm>
          <a:off x="0" y="0"/>
          <a:ext cx="0" cy="0"/>
          <a:chOff x="0" y="0"/>
          <a:chExt cx="0" cy="0"/>
        </a:xfrm>
      </p:grpSpPr>
      <p:sp>
        <p:nvSpPr>
          <p:cNvPr id="220" name="Google Shape;220;p40"/>
          <p:cNvSpPr txBox="1">
            <a:spLocks noGrp="1"/>
          </p:cNvSpPr>
          <p:nvPr>
            <p:ph type="title"/>
          </p:nvPr>
        </p:nvSpPr>
        <p:spPr>
          <a:xfrm>
            <a:off x="839788" y="365125"/>
            <a:ext cx="10515600" cy="13256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rgbClr val="0033A0"/>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21" name="Google Shape;221;p40"/>
          <p:cNvSpPr txBox="1">
            <a:spLocks noGrp="1"/>
          </p:cNvSpPr>
          <p:nvPr>
            <p:ph type="body" idx="1"/>
          </p:nvPr>
        </p:nvSpPr>
        <p:spPr>
          <a:xfrm>
            <a:off x="839788" y="1802747"/>
            <a:ext cx="4858400" cy="824000"/>
          </a:xfrm>
          <a:prstGeom prst="rect">
            <a:avLst/>
          </a:prstGeom>
          <a:noFill/>
          <a:ln>
            <a:noFill/>
          </a:ln>
        </p:spPr>
        <p:txBody>
          <a:bodyPr spcFirstLastPara="1" wrap="square" lIns="68575" tIns="34275" rIns="68575" bIns="34275" anchor="b" anchorCtr="0">
            <a:normAutofit/>
          </a:bodyPr>
          <a:lstStyle>
            <a:lvl1pPr marL="609585" lvl="0" indent="-304792" algn="l" rtl="0">
              <a:lnSpc>
                <a:spcPct val="90000"/>
              </a:lnSpc>
              <a:spcBef>
                <a:spcPts val="1067"/>
              </a:spcBef>
              <a:spcAft>
                <a:spcPts val="0"/>
              </a:spcAft>
              <a:buClr>
                <a:srgbClr val="0033A0"/>
              </a:buClr>
              <a:buSzPts val="1800"/>
              <a:buNone/>
              <a:defRPr sz="2400" b="0">
                <a:solidFill>
                  <a:srgbClr val="0033A0"/>
                </a:solidFill>
                <a:latin typeface="Calibri"/>
                <a:ea typeface="Calibri"/>
                <a:cs typeface="Calibri"/>
                <a:sym typeface="Calibri"/>
              </a:defRPr>
            </a:lvl1pPr>
            <a:lvl2pPr marL="1219170" lvl="1" indent="-304792" algn="l" rtl="0">
              <a:lnSpc>
                <a:spcPct val="90000"/>
              </a:lnSpc>
              <a:spcBef>
                <a:spcPts val="533"/>
              </a:spcBef>
              <a:spcAft>
                <a:spcPts val="0"/>
              </a:spcAft>
              <a:buClr>
                <a:schemeClr val="dk1"/>
              </a:buClr>
              <a:buSzPts val="1500"/>
              <a:buNone/>
              <a:defRPr sz="2000" b="1"/>
            </a:lvl2pPr>
            <a:lvl3pPr marL="1828754" lvl="2" indent="-304792" algn="l" rtl="0">
              <a:lnSpc>
                <a:spcPct val="90000"/>
              </a:lnSpc>
              <a:spcBef>
                <a:spcPts val="533"/>
              </a:spcBef>
              <a:spcAft>
                <a:spcPts val="0"/>
              </a:spcAft>
              <a:buClr>
                <a:schemeClr val="dk1"/>
              </a:buClr>
              <a:buSzPts val="1400"/>
              <a:buNone/>
              <a:defRPr sz="1867" b="1"/>
            </a:lvl3pPr>
            <a:lvl4pPr marL="2438339" lvl="3" indent="-304792" algn="l" rtl="0">
              <a:lnSpc>
                <a:spcPct val="90000"/>
              </a:lnSpc>
              <a:spcBef>
                <a:spcPts val="533"/>
              </a:spcBef>
              <a:spcAft>
                <a:spcPts val="0"/>
              </a:spcAft>
              <a:buClr>
                <a:schemeClr val="dk1"/>
              </a:buClr>
              <a:buSzPts val="1200"/>
              <a:buNone/>
              <a:defRPr sz="1600" b="1"/>
            </a:lvl4pPr>
            <a:lvl5pPr marL="3047924" lvl="4" indent="-304792" algn="l" rtl="0">
              <a:lnSpc>
                <a:spcPct val="90000"/>
              </a:lnSpc>
              <a:spcBef>
                <a:spcPts val="533"/>
              </a:spcBef>
              <a:spcAft>
                <a:spcPts val="0"/>
              </a:spcAft>
              <a:buClr>
                <a:schemeClr val="dk1"/>
              </a:buClr>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pic>
        <p:nvPicPr>
          <p:cNvPr id="222" name="Google Shape;222;p40"/>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188985" y="6294329"/>
            <a:ext cx="1814033" cy="412808"/>
          </a:xfrm>
          <a:prstGeom prst="rect">
            <a:avLst/>
          </a:prstGeom>
          <a:noFill/>
          <a:ln>
            <a:noFill/>
          </a:ln>
        </p:spPr>
      </p:pic>
      <p:sp>
        <p:nvSpPr>
          <p:cNvPr id="223" name="Google Shape;223;p40"/>
          <p:cNvSpPr txBox="1">
            <a:spLocks noGrp="1"/>
          </p:cNvSpPr>
          <p:nvPr>
            <p:ph type="body" idx="2"/>
          </p:nvPr>
        </p:nvSpPr>
        <p:spPr>
          <a:xfrm>
            <a:off x="838200" y="2738717"/>
            <a:ext cx="4860000" cy="3438400"/>
          </a:xfrm>
          <a:prstGeom prst="rect">
            <a:avLst/>
          </a:prstGeom>
          <a:noFill/>
          <a:ln>
            <a:noFill/>
          </a:ln>
        </p:spPr>
        <p:txBody>
          <a:bodyPr spcFirstLastPara="1" wrap="square" lIns="68575" tIns="34275" rIns="68575" bIns="34275" anchor="t" anchorCtr="0">
            <a:normAutofit/>
          </a:bodyPr>
          <a:lstStyle>
            <a:lvl1pPr marL="609585" lvl="0" indent="-423323" algn="l" rtl="0">
              <a:lnSpc>
                <a:spcPct val="90000"/>
              </a:lnSpc>
              <a:spcBef>
                <a:spcPts val="1067"/>
              </a:spcBef>
              <a:spcAft>
                <a:spcPts val="0"/>
              </a:spcAft>
              <a:buClr>
                <a:schemeClr val="dk1"/>
              </a:buClr>
              <a:buSzPts val="1400"/>
              <a:buChar char="•"/>
              <a:defRPr/>
            </a:lvl1pPr>
            <a:lvl2pPr marL="1219170" lvl="1" indent="-423323" algn="l" rtl="0">
              <a:lnSpc>
                <a:spcPct val="90000"/>
              </a:lnSpc>
              <a:spcBef>
                <a:spcPts val="533"/>
              </a:spcBef>
              <a:spcAft>
                <a:spcPts val="0"/>
              </a:spcAft>
              <a:buClr>
                <a:schemeClr val="dk1"/>
              </a:buClr>
              <a:buSzPts val="1400"/>
              <a:buChar char="•"/>
              <a:defRPr/>
            </a:lvl2pPr>
            <a:lvl3pPr marL="1828754" lvl="2" indent="-423323" algn="l" rtl="0">
              <a:lnSpc>
                <a:spcPct val="90000"/>
              </a:lnSpc>
              <a:spcBef>
                <a:spcPts val="533"/>
              </a:spcBef>
              <a:spcAft>
                <a:spcPts val="0"/>
              </a:spcAft>
              <a:buClr>
                <a:schemeClr val="dk1"/>
              </a:buClr>
              <a:buSzPts val="1400"/>
              <a:buChar char="•"/>
              <a:defRPr/>
            </a:lvl3pPr>
            <a:lvl4pPr marL="2438339" lvl="3" indent="-423323" algn="l" rtl="0">
              <a:lnSpc>
                <a:spcPct val="90000"/>
              </a:lnSpc>
              <a:spcBef>
                <a:spcPts val="533"/>
              </a:spcBef>
              <a:spcAft>
                <a:spcPts val="0"/>
              </a:spcAft>
              <a:buClr>
                <a:schemeClr val="dk1"/>
              </a:buClr>
              <a:buSzPts val="1400"/>
              <a:buChar char="•"/>
              <a:defRPr/>
            </a:lvl4pPr>
            <a:lvl5pPr marL="3047924" lvl="4" indent="-423323" algn="l" rtl="0">
              <a:lnSpc>
                <a:spcPct val="90000"/>
              </a:lnSpc>
              <a:spcBef>
                <a:spcPts val="533"/>
              </a:spcBef>
              <a:spcAft>
                <a:spcPts val="0"/>
              </a:spcAft>
              <a:buClr>
                <a:schemeClr val="dk1"/>
              </a:buClr>
              <a:buSzPts val="1400"/>
              <a:buChar char="•"/>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224" name="Google Shape;224;p40"/>
          <p:cNvSpPr txBox="1">
            <a:spLocks noGrp="1"/>
          </p:cNvSpPr>
          <p:nvPr>
            <p:ph type="body" idx="3"/>
          </p:nvPr>
        </p:nvSpPr>
        <p:spPr>
          <a:xfrm>
            <a:off x="6493456" y="1802747"/>
            <a:ext cx="4858400" cy="824000"/>
          </a:xfrm>
          <a:prstGeom prst="rect">
            <a:avLst/>
          </a:prstGeom>
          <a:noFill/>
          <a:ln>
            <a:noFill/>
          </a:ln>
        </p:spPr>
        <p:txBody>
          <a:bodyPr spcFirstLastPara="1" wrap="square" lIns="68575" tIns="34275" rIns="68575" bIns="34275" anchor="b" anchorCtr="0">
            <a:normAutofit/>
          </a:bodyPr>
          <a:lstStyle>
            <a:lvl1pPr marL="609585" lvl="0" indent="-304792" algn="l" rtl="0">
              <a:lnSpc>
                <a:spcPct val="90000"/>
              </a:lnSpc>
              <a:spcBef>
                <a:spcPts val="1067"/>
              </a:spcBef>
              <a:spcAft>
                <a:spcPts val="0"/>
              </a:spcAft>
              <a:buClr>
                <a:srgbClr val="0033A0"/>
              </a:buClr>
              <a:buSzPts val="1800"/>
              <a:buNone/>
              <a:defRPr sz="2400" b="0">
                <a:solidFill>
                  <a:srgbClr val="0033A0"/>
                </a:solidFill>
                <a:latin typeface="Calibri"/>
                <a:ea typeface="Calibri"/>
                <a:cs typeface="Calibri"/>
                <a:sym typeface="Calibri"/>
              </a:defRPr>
            </a:lvl1pPr>
            <a:lvl2pPr marL="1219170" lvl="1" indent="-304792" algn="l" rtl="0">
              <a:lnSpc>
                <a:spcPct val="90000"/>
              </a:lnSpc>
              <a:spcBef>
                <a:spcPts val="533"/>
              </a:spcBef>
              <a:spcAft>
                <a:spcPts val="0"/>
              </a:spcAft>
              <a:buClr>
                <a:schemeClr val="dk1"/>
              </a:buClr>
              <a:buSzPts val="1500"/>
              <a:buNone/>
              <a:defRPr sz="2000" b="1"/>
            </a:lvl2pPr>
            <a:lvl3pPr marL="1828754" lvl="2" indent="-304792" algn="l" rtl="0">
              <a:lnSpc>
                <a:spcPct val="90000"/>
              </a:lnSpc>
              <a:spcBef>
                <a:spcPts val="533"/>
              </a:spcBef>
              <a:spcAft>
                <a:spcPts val="0"/>
              </a:spcAft>
              <a:buClr>
                <a:schemeClr val="dk1"/>
              </a:buClr>
              <a:buSzPts val="1400"/>
              <a:buNone/>
              <a:defRPr sz="1867" b="1"/>
            </a:lvl3pPr>
            <a:lvl4pPr marL="2438339" lvl="3" indent="-304792" algn="l" rtl="0">
              <a:lnSpc>
                <a:spcPct val="90000"/>
              </a:lnSpc>
              <a:spcBef>
                <a:spcPts val="533"/>
              </a:spcBef>
              <a:spcAft>
                <a:spcPts val="0"/>
              </a:spcAft>
              <a:buClr>
                <a:schemeClr val="dk1"/>
              </a:buClr>
              <a:buSzPts val="1200"/>
              <a:buNone/>
              <a:defRPr sz="1600" b="1"/>
            </a:lvl4pPr>
            <a:lvl5pPr marL="3047924" lvl="4" indent="-304792" algn="l" rtl="0">
              <a:lnSpc>
                <a:spcPct val="90000"/>
              </a:lnSpc>
              <a:spcBef>
                <a:spcPts val="533"/>
              </a:spcBef>
              <a:spcAft>
                <a:spcPts val="0"/>
              </a:spcAft>
              <a:buClr>
                <a:schemeClr val="dk1"/>
              </a:buClr>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sp>
        <p:nvSpPr>
          <p:cNvPr id="225" name="Google Shape;225;p40"/>
          <p:cNvSpPr txBox="1">
            <a:spLocks noGrp="1"/>
          </p:cNvSpPr>
          <p:nvPr>
            <p:ph type="body" idx="4"/>
          </p:nvPr>
        </p:nvSpPr>
        <p:spPr>
          <a:xfrm>
            <a:off x="6491868" y="2738717"/>
            <a:ext cx="4860000" cy="3438400"/>
          </a:xfrm>
          <a:prstGeom prst="rect">
            <a:avLst/>
          </a:prstGeom>
          <a:noFill/>
          <a:ln>
            <a:noFill/>
          </a:ln>
        </p:spPr>
        <p:txBody>
          <a:bodyPr spcFirstLastPara="1" wrap="square" lIns="68575" tIns="34275" rIns="68575" bIns="34275" anchor="t" anchorCtr="0">
            <a:normAutofit/>
          </a:bodyPr>
          <a:lstStyle>
            <a:lvl1pPr marL="609585" lvl="0" indent="-423323" algn="l" rtl="0">
              <a:lnSpc>
                <a:spcPct val="90000"/>
              </a:lnSpc>
              <a:spcBef>
                <a:spcPts val="1067"/>
              </a:spcBef>
              <a:spcAft>
                <a:spcPts val="0"/>
              </a:spcAft>
              <a:buClr>
                <a:schemeClr val="dk1"/>
              </a:buClr>
              <a:buSzPts val="1400"/>
              <a:buChar char="•"/>
              <a:defRPr/>
            </a:lvl1pPr>
            <a:lvl2pPr marL="1219170" lvl="1" indent="-423323" algn="l" rtl="0">
              <a:lnSpc>
                <a:spcPct val="90000"/>
              </a:lnSpc>
              <a:spcBef>
                <a:spcPts val="533"/>
              </a:spcBef>
              <a:spcAft>
                <a:spcPts val="0"/>
              </a:spcAft>
              <a:buClr>
                <a:schemeClr val="dk1"/>
              </a:buClr>
              <a:buSzPts val="1400"/>
              <a:buChar char="•"/>
              <a:defRPr/>
            </a:lvl2pPr>
            <a:lvl3pPr marL="1828754" lvl="2" indent="-423323" algn="l" rtl="0">
              <a:lnSpc>
                <a:spcPct val="90000"/>
              </a:lnSpc>
              <a:spcBef>
                <a:spcPts val="533"/>
              </a:spcBef>
              <a:spcAft>
                <a:spcPts val="0"/>
              </a:spcAft>
              <a:buClr>
                <a:schemeClr val="dk1"/>
              </a:buClr>
              <a:buSzPts val="1400"/>
              <a:buChar char="•"/>
              <a:defRPr/>
            </a:lvl3pPr>
            <a:lvl4pPr marL="2438339" lvl="3" indent="-423323" algn="l" rtl="0">
              <a:lnSpc>
                <a:spcPct val="90000"/>
              </a:lnSpc>
              <a:spcBef>
                <a:spcPts val="533"/>
              </a:spcBef>
              <a:spcAft>
                <a:spcPts val="0"/>
              </a:spcAft>
              <a:buClr>
                <a:schemeClr val="dk1"/>
              </a:buClr>
              <a:buSzPts val="1400"/>
              <a:buChar char="•"/>
              <a:defRPr/>
            </a:lvl4pPr>
            <a:lvl5pPr marL="3047924" lvl="4" indent="-423323" algn="l" rtl="0">
              <a:lnSpc>
                <a:spcPct val="90000"/>
              </a:lnSpc>
              <a:spcBef>
                <a:spcPts val="533"/>
              </a:spcBef>
              <a:spcAft>
                <a:spcPts val="0"/>
              </a:spcAft>
              <a:buClr>
                <a:schemeClr val="dk1"/>
              </a:buClr>
              <a:buSzPts val="1400"/>
              <a:buChar char="•"/>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21159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7B6D7-6B9C-4395-9603-EA6B39D4C8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028707-FA8E-499D-AFBB-5BBB5DC2C5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B2565-4520-4772-BDED-F2473C1E3022}"/>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DDD0CA07-BCA8-4094-846D-24BC735292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7D9E9-C9FF-4B6B-95C2-4D5C9977EA01}"/>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398984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8C4D1-B859-493B-AAFA-8B0F774A37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4A9EDC-7DC0-4C9D-9FE3-3DBB6CB7A9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3ACE1-AF8C-4202-B5C5-A4DF6840DB49}"/>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C9B1A094-2F55-4ACF-A363-07CC3BB1AC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55699-7800-4A3B-A691-CE9C2A7DD44F}"/>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156662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345C-D717-420C-96C7-B14721242A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C61366-5264-4517-9E45-14ACB4E871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8961E5-CB44-48BC-8881-275DE4EBF0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2195C2-5D0D-45E8-A8F5-E9CA351FF0AA}"/>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6" name="Footer Placeholder 5">
            <a:extLst>
              <a:ext uri="{FF2B5EF4-FFF2-40B4-BE49-F238E27FC236}">
                <a16:creationId xmlns:a16="http://schemas.microsoft.com/office/drawing/2014/main" id="{D803FA52-0F3B-4287-8CCE-A8686C4B14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1831F8-F5AD-40AA-9FA5-5B41546A87B5}"/>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257156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A6E7E-45CD-4EB2-BA0E-1154236B2A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30BF9E-4A63-4707-BA3A-15DE209CD6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67E964-9F64-4E56-8D63-4AF20F6CEE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D23DED-1B6B-4A54-A46B-DCFCF3C6A0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591421-A189-4CA9-99AC-3237A4A19C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E6EBDE-3B8E-40B2-ADC9-2E2916E2F51B}"/>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8" name="Footer Placeholder 7">
            <a:extLst>
              <a:ext uri="{FF2B5EF4-FFF2-40B4-BE49-F238E27FC236}">
                <a16:creationId xmlns:a16="http://schemas.microsoft.com/office/drawing/2014/main" id="{B3B45076-72E3-4DEA-8572-73BEAA65CE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13C0D0-4CC3-442C-B567-E4688D4E3937}"/>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25418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43D4D-C09D-4480-AC7D-25FB81FEC2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079D2C-2351-4925-B2C9-C268C5214656}"/>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4" name="Footer Placeholder 3">
            <a:extLst>
              <a:ext uri="{FF2B5EF4-FFF2-40B4-BE49-F238E27FC236}">
                <a16:creationId xmlns:a16="http://schemas.microsoft.com/office/drawing/2014/main" id="{AE4E8021-5171-4565-BBD4-A99C1239A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1A512B-9856-4D9D-A32E-950065E30E4A}"/>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3457975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971554-AAB9-40D4-BDD6-4E604C9F11FF}"/>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3" name="Footer Placeholder 2">
            <a:extLst>
              <a:ext uri="{FF2B5EF4-FFF2-40B4-BE49-F238E27FC236}">
                <a16:creationId xmlns:a16="http://schemas.microsoft.com/office/drawing/2014/main" id="{FCBE4A18-3BFE-43C2-A3DC-46AC5FA965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C0D624-F09A-4C70-9035-3F51F27461E2}"/>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152504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E5172-FD8A-4D02-9D35-8B94E5260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D47ED8-D333-4D3D-B332-86773ADF18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DF9CD2-CA66-46C9-A543-9753B1EB7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25A820-5DF7-4FF5-95B6-F622BED98155}"/>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6" name="Footer Placeholder 5">
            <a:extLst>
              <a:ext uri="{FF2B5EF4-FFF2-40B4-BE49-F238E27FC236}">
                <a16:creationId xmlns:a16="http://schemas.microsoft.com/office/drawing/2014/main" id="{412A15E5-7582-4FFE-ADD0-2DA0EA92E9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A553C-DF7E-400C-AFC8-171EEB9CBAA2}"/>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622982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C6AF-7A41-4F85-8328-3F3169865E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066C15-14EE-43F2-821D-7DF1F6B2BE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A387E4-8297-4211-BE7E-73D6F1A7F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80435-FEC9-4CDD-81E0-9AEEBF47713A}"/>
              </a:ext>
            </a:extLst>
          </p:cNvPr>
          <p:cNvSpPr>
            <a:spLocks noGrp="1"/>
          </p:cNvSpPr>
          <p:nvPr>
            <p:ph type="dt" sz="half" idx="10"/>
          </p:nvPr>
        </p:nvSpPr>
        <p:spPr/>
        <p:txBody>
          <a:bodyPr/>
          <a:lstStyle/>
          <a:p>
            <a:fld id="{CA83C221-23CA-49E8-B3F4-8B9C7A6D3495}" type="datetimeFigureOut">
              <a:rPr lang="en-US" smtClean="0"/>
              <a:t>08-Jul-22</a:t>
            </a:fld>
            <a:endParaRPr lang="en-US"/>
          </a:p>
        </p:txBody>
      </p:sp>
      <p:sp>
        <p:nvSpPr>
          <p:cNvPr id="6" name="Footer Placeholder 5">
            <a:extLst>
              <a:ext uri="{FF2B5EF4-FFF2-40B4-BE49-F238E27FC236}">
                <a16:creationId xmlns:a16="http://schemas.microsoft.com/office/drawing/2014/main" id="{C18E2AC1-17FE-412B-911E-95603086F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46A44-94F8-44FA-9318-624F98167A33}"/>
              </a:ext>
            </a:extLst>
          </p:cNvPr>
          <p:cNvSpPr>
            <a:spLocks noGrp="1"/>
          </p:cNvSpPr>
          <p:nvPr>
            <p:ph type="sldNum" sz="quarter" idx="12"/>
          </p:nvPr>
        </p:nvSpPr>
        <p:spPr/>
        <p:txBody>
          <a:bodyPr/>
          <a:lstStyle/>
          <a:p>
            <a:fld id="{B5748390-428D-426A-AA8A-81F524CBBCBB}" type="slidenum">
              <a:rPr lang="en-US" smtClean="0"/>
              <a:t>‹#›</a:t>
            </a:fld>
            <a:endParaRPr lang="en-US"/>
          </a:p>
        </p:txBody>
      </p:sp>
    </p:spTree>
    <p:extLst>
      <p:ext uri="{BB962C8B-B14F-4D97-AF65-F5344CB8AC3E}">
        <p14:creationId xmlns:p14="http://schemas.microsoft.com/office/powerpoint/2010/main" val="2687806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CFB82C-890A-4FEA-8484-7BA4DCB203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2DC892-E758-426B-B3F0-E96AEAC561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B5DD8-9118-4C23-BCE5-1FD954A4FC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3C221-23CA-49E8-B3F4-8B9C7A6D3495}" type="datetimeFigureOut">
              <a:rPr lang="en-US" smtClean="0"/>
              <a:t>08-Jul-22</a:t>
            </a:fld>
            <a:endParaRPr lang="en-US"/>
          </a:p>
        </p:txBody>
      </p:sp>
      <p:sp>
        <p:nvSpPr>
          <p:cNvPr id="5" name="Footer Placeholder 4">
            <a:extLst>
              <a:ext uri="{FF2B5EF4-FFF2-40B4-BE49-F238E27FC236}">
                <a16:creationId xmlns:a16="http://schemas.microsoft.com/office/drawing/2014/main" id="{20E45A30-4991-4D71-8431-02D64D843F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CD6010-B259-4C63-8119-F7014FF8C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48390-428D-426A-AA8A-81F524CBBCBB}" type="slidenum">
              <a:rPr lang="en-US" smtClean="0"/>
              <a:t>‹#›</a:t>
            </a:fld>
            <a:endParaRPr lang="en-US"/>
          </a:p>
        </p:txBody>
      </p:sp>
    </p:spTree>
    <p:extLst>
      <p:ext uri="{BB962C8B-B14F-4D97-AF65-F5344CB8AC3E}">
        <p14:creationId xmlns:p14="http://schemas.microsoft.com/office/powerpoint/2010/main" val="418269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jpe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sp>
        <p:nvSpPr>
          <p:cNvPr id="666" name="Google Shape;666;p107"/>
          <p:cNvSpPr txBox="1">
            <a:spLocks noGrp="1"/>
          </p:cNvSpPr>
          <p:nvPr>
            <p:ph type="title"/>
          </p:nvPr>
        </p:nvSpPr>
        <p:spPr>
          <a:xfrm>
            <a:off x="6285185" y="816744"/>
            <a:ext cx="5690800" cy="3187200"/>
          </a:xfrm>
          <a:prstGeom prst="rect">
            <a:avLst/>
          </a:prstGeom>
          <a:noFill/>
          <a:ln>
            <a:noFill/>
          </a:ln>
        </p:spPr>
        <p:txBody>
          <a:bodyPr spcFirstLastPara="1" vert="horz" wrap="square" lIns="91433" tIns="45700" rIns="91433" bIns="45700" rtlCol="0" anchor="ctr" anchorCtr="0">
            <a:normAutofit fontScale="90000"/>
          </a:bodyPr>
          <a:lstStyle/>
          <a:p>
            <a:pPr>
              <a:buSzPct val="100000"/>
            </a:pPr>
            <a:r>
              <a:rPr lang="en-GB"/>
              <a:t>IOM COVID-19 vaccination in Afghanistan- reflections </a:t>
            </a:r>
            <a:endParaRPr/>
          </a:p>
        </p:txBody>
      </p:sp>
      <p:sp>
        <p:nvSpPr>
          <p:cNvPr id="667" name="Google Shape;667;p107"/>
          <p:cNvSpPr txBox="1">
            <a:spLocks noGrp="1"/>
          </p:cNvSpPr>
          <p:nvPr>
            <p:ph type="body" idx="1"/>
          </p:nvPr>
        </p:nvSpPr>
        <p:spPr>
          <a:xfrm>
            <a:off x="6936827" y="3815256"/>
            <a:ext cx="4918800" cy="2501600"/>
          </a:xfrm>
          <a:prstGeom prst="rect">
            <a:avLst/>
          </a:prstGeom>
          <a:noFill/>
          <a:ln>
            <a:noFill/>
          </a:ln>
        </p:spPr>
        <p:txBody>
          <a:bodyPr spcFirstLastPara="1" vert="horz" wrap="square" lIns="91433" tIns="45700" rIns="91433" bIns="45700" rtlCol="0" anchor="t" anchorCtr="0">
            <a:normAutofit lnSpcReduction="10000"/>
          </a:bodyPr>
          <a:lstStyle/>
          <a:p>
            <a:pPr marL="0" indent="0">
              <a:spcBef>
                <a:spcPts val="0"/>
              </a:spcBef>
            </a:pPr>
            <a:endParaRPr/>
          </a:p>
          <a:p>
            <a:pPr marL="0" indent="0"/>
            <a:r>
              <a:rPr lang="en-GB" i="0"/>
              <a:t>Alice Wimmer, IOM </a:t>
            </a:r>
            <a:endParaRPr/>
          </a:p>
          <a:p>
            <a:pPr marL="0" indent="0"/>
            <a:r>
              <a:rPr lang="en-GB" i="0"/>
              <a:t>Senior Migration Health Officer</a:t>
            </a:r>
            <a:endParaRPr/>
          </a:p>
          <a:p>
            <a:pPr marL="0" indent="0"/>
            <a:endParaRPr/>
          </a:p>
          <a:p>
            <a:pPr marL="0" indent="0"/>
            <a:r>
              <a:rPr lang="en-GB"/>
              <a:t>with special thanks to the Afghanistan IOM Migration Health Unit </a:t>
            </a:r>
            <a:endParaRPr/>
          </a:p>
        </p:txBody>
      </p:sp>
      <p:pic>
        <p:nvPicPr>
          <p:cNvPr id="668" name="Google Shape;668;p107"/>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36334" y="816744"/>
            <a:ext cx="6133361" cy="48814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8" name="Google Shape;748;p116"/>
          <p:cNvSpPr txBox="1"/>
          <p:nvPr/>
        </p:nvSpPr>
        <p:spPr>
          <a:xfrm>
            <a:off x="3075467" y="2292899"/>
            <a:ext cx="10421600" cy="687392"/>
          </a:xfrm>
          <a:prstGeom prst="rect">
            <a:avLst/>
          </a:prstGeom>
          <a:noFill/>
          <a:ln>
            <a:noFill/>
          </a:ln>
        </p:spPr>
        <p:txBody>
          <a:bodyPr spcFirstLastPara="1" wrap="square" lIns="91433" tIns="45700" rIns="91433" bIns="45700" anchor="t" anchorCtr="0">
            <a:spAutoFit/>
          </a:bodyPr>
          <a:lstStyle/>
          <a:p>
            <a:pPr>
              <a:buClr>
                <a:schemeClr val="dk1"/>
              </a:buClr>
              <a:buSzPts val="1500"/>
            </a:pPr>
            <a:endParaRPr sz="2000">
              <a:solidFill>
                <a:srgbClr val="252423"/>
              </a:solidFill>
              <a:latin typeface="Calibri"/>
              <a:ea typeface="Calibri"/>
              <a:cs typeface="Calibri"/>
              <a:sym typeface="Calibri"/>
            </a:endParaRPr>
          </a:p>
          <a:p>
            <a:pPr>
              <a:buClr>
                <a:schemeClr val="dk1"/>
              </a:buClr>
              <a:buSzPts val="1400"/>
            </a:pPr>
            <a:endParaRPr sz="1867">
              <a:solidFill>
                <a:srgbClr val="000000"/>
              </a:solidFill>
              <a:latin typeface="Calibri"/>
              <a:ea typeface="Calibri"/>
              <a:cs typeface="Calibri"/>
              <a:sym typeface="Calibri"/>
            </a:endParaRPr>
          </a:p>
        </p:txBody>
      </p:sp>
      <p:sp>
        <p:nvSpPr>
          <p:cNvPr id="749" name="Google Shape;749;p116"/>
          <p:cNvSpPr txBox="1"/>
          <p:nvPr/>
        </p:nvSpPr>
        <p:spPr>
          <a:xfrm>
            <a:off x="4363097" y="1533270"/>
            <a:ext cx="6701600" cy="707846"/>
          </a:xfrm>
          <a:prstGeom prst="rect">
            <a:avLst/>
          </a:prstGeom>
          <a:noFill/>
          <a:ln>
            <a:noFill/>
          </a:ln>
        </p:spPr>
        <p:txBody>
          <a:bodyPr spcFirstLastPara="1" wrap="square" lIns="91433" tIns="45700" rIns="91433" bIns="45700" anchor="t" anchorCtr="0">
            <a:spAutoFit/>
          </a:bodyPr>
          <a:lstStyle/>
          <a:p>
            <a:pPr algn="just"/>
            <a:endParaRPr sz="2000" b="1">
              <a:solidFill>
                <a:srgbClr val="000000"/>
              </a:solidFill>
              <a:latin typeface="Calibri"/>
              <a:ea typeface="Calibri"/>
              <a:cs typeface="Calibri"/>
              <a:sym typeface="Calibri"/>
            </a:endParaRPr>
          </a:p>
          <a:p>
            <a:pPr marL="457189" indent="-321725" algn="just">
              <a:buClr>
                <a:schemeClr val="dk1"/>
              </a:buClr>
              <a:buSzPts val="1500"/>
            </a:pPr>
            <a:endParaRPr sz="2000" b="1">
              <a:solidFill>
                <a:srgbClr val="000000"/>
              </a:solidFill>
              <a:latin typeface="Calibri"/>
              <a:ea typeface="Calibri"/>
              <a:cs typeface="Calibri"/>
              <a:sym typeface="Calibri"/>
            </a:endParaRPr>
          </a:p>
        </p:txBody>
      </p:sp>
      <p:sp>
        <p:nvSpPr>
          <p:cNvPr id="750" name="Google Shape;750;p116"/>
          <p:cNvSpPr/>
          <p:nvPr/>
        </p:nvSpPr>
        <p:spPr>
          <a:xfrm>
            <a:off x="325476" y="314757"/>
            <a:ext cx="12192000" cy="962000"/>
          </a:xfrm>
          <a:prstGeom prst="rect">
            <a:avLst/>
          </a:prstGeom>
          <a:noFill/>
          <a:ln>
            <a:noFill/>
          </a:ln>
        </p:spPr>
        <p:txBody>
          <a:bodyPr spcFirstLastPara="1" wrap="square" lIns="91433" tIns="45700" rIns="91433" bIns="45700" anchor="ctr" anchorCtr="0">
            <a:noAutofit/>
          </a:bodyPr>
          <a:lstStyle/>
          <a:p>
            <a:pPr>
              <a:buClr>
                <a:srgbClr val="0033A0"/>
              </a:buClr>
              <a:buSzPts val="1800"/>
            </a:pPr>
            <a:r>
              <a:rPr lang="en-GB" sz="2400" b="1">
                <a:solidFill>
                  <a:srgbClr val="0033A0"/>
                </a:solidFill>
                <a:latin typeface="Calibri"/>
                <a:ea typeface="Calibri"/>
                <a:cs typeface="Calibri"/>
                <a:sym typeface="Calibri"/>
              </a:rPr>
              <a:t>Mobility centered Routine Immunization Approach (MoRIA) </a:t>
            </a:r>
            <a:br>
              <a:rPr lang="en-GB" sz="2400" b="1">
                <a:solidFill>
                  <a:srgbClr val="0033A0"/>
                </a:solidFill>
                <a:latin typeface="Calibri"/>
                <a:ea typeface="Calibri"/>
                <a:cs typeface="Calibri"/>
                <a:sym typeface="Calibri"/>
              </a:rPr>
            </a:br>
            <a:r>
              <a:rPr lang="en-GB" sz="2400">
                <a:solidFill>
                  <a:srgbClr val="0033A0"/>
                </a:solidFill>
                <a:latin typeface="Calibri"/>
                <a:ea typeface="Calibri"/>
                <a:cs typeface="Calibri"/>
                <a:sym typeface="Calibri"/>
              </a:rPr>
              <a:t>Framework to increase route  immunization coverage and essential health care services </a:t>
            </a:r>
            <a:endParaRPr sz="1467"/>
          </a:p>
          <a:p>
            <a:pPr>
              <a:buClr>
                <a:srgbClr val="0033A0"/>
              </a:buClr>
              <a:buSzPts val="1800"/>
            </a:pPr>
            <a:r>
              <a:rPr lang="en-GB" sz="2400">
                <a:solidFill>
                  <a:srgbClr val="0033A0"/>
                </a:solidFill>
                <a:latin typeface="Calibri"/>
                <a:ea typeface="Calibri"/>
                <a:cs typeface="Calibri"/>
                <a:sym typeface="Calibri"/>
              </a:rPr>
              <a:t>among migrants and mobile populations </a:t>
            </a:r>
            <a:endParaRPr sz="2400">
              <a:solidFill>
                <a:srgbClr val="0033A0"/>
              </a:solidFill>
              <a:latin typeface="Calibri"/>
              <a:ea typeface="Calibri"/>
              <a:cs typeface="Calibri"/>
              <a:sym typeface="Calibri"/>
            </a:endParaRPr>
          </a:p>
        </p:txBody>
      </p:sp>
      <p:sp>
        <p:nvSpPr>
          <p:cNvPr id="751" name="Google Shape;751;p116"/>
          <p:cNvSpPr txBox="1">
            <a:spLocks noGrp="1"/>
          </p:cNvSpPr>
          <p:nvPr>
            <p:ph type="body" idx="1"/>
          </p:nvPr>
        </p:nvSpPr>
        <p:spPr>
          <a:xfrm>
            <a:off x="325476" y="1533271"/>
            <a:ext cx="4898400" cy="5018000"/>
          </a:xfrm>
          <a:prstGeom prst="rect">
            <a:avLst/>
          </a:prstGeom>
          <a:noFill/>
          <a:ln>
            <a:noFill/>
          </a:ln>
        </p:spPr>
        <p:txBody>
          <a:bodyPr spcFirstLastPara="1" vert="horz" wrap="square" lIns="91433" tIns="45700" rIns="91433" bIns="45700" rtlCol="0" anchor="t" anchorCtr="0">
            <a:normAutofit fontScale="85000" lnSpcReduction="20000"/>
          </a:bodyPr>
          <a:lstStyle/>
          <a:p>
            <a:pPr marL="338658" indent="-298442">
              <a:spcBef>
                <a:spcPts val="0"/>
              </a:spcBef>
              <a:buSzPct val="100000"/>
              <a:buFont typeface="Arial"/>
              <a:buChar char="•"/>
            </a:pPr>
            <a:r>
              <a:rPr lang="en-GB" sz="2400">
                <a:latin typeface="Calibri"/>
                <a:ea typeface="Calibri"/>
                <a:cs typeface="Calibri"/>
                <a:sym typeface="Calibri"/>
              </a:rPr>
              <a:t>Objective: to reach more children/ adults in underserved communities, remote locations, along mobility corridors and thus increase global immunization coverage</a:t>
            </a:r>
            <a:endParaRPr/>
          </a:p>
          <a:p>
            <a:pPr marL="338658" indent="-298442">
              <a:spcBef>
                <a:spcPts val="1867"/>
              </a:spcBef>
              <a:buSzPct val="100000"/>
              <a:buFont typeface="Arial"/>
              <a:buChar char="•"/>
            </a:pPr>
            <a:r>
              <a:rPr lang="en-GB" sz="2400">
                <a:latin typeface="Calibri"/>
                <a:ea typeface="Calibri"/>
                <a:cs typeface="Calibri"/>
                <a:sym typeface="Calibri"/>
              </a:rPr>
              <a:t>This brings together IOM’s comparative advantage in the field of Health and DTM</a:t>
            </a:r>
            <a:endParaRPr/>
          </a:p>
          <a:p>
            <a:pPr marL="338658" indent="-298442">
              <a:spcBef>
                <a:spcPts val="1867"/>
              </a:spcBef>
              <a:buSzPct val="100000"/>
              <a:buFont typeface="Arial"/>
              <a:buChar char="•"/>
            </a:pPr>
            <a:r>
              <a:rPr lang="en-GB" sz="2400">
                <a:latin typeface="Calibri"/>
                <a:ea typeface="Calibri"/>
                <a:cs typeface="Calibri"/>
                <a:sym typeface="Calibri"/>
              </a:rPr>
              <a:t>Aims to complement traditional vaccination programming methods with Population Mobility Mapping (PMM) </a:t>
            </a:r>
            <a:endParaRPr/>
          </a:p>
          <a:p>
            <a:pPr marL="338658" indent="-298442">
              <a:spcBef>
                <a:spcPts val="1867"/>
              </a:spcBef>
              <a:buSzPct val="100000"/>
              <a:buFont typeface="Arial"/>
              <a:buChar char="•"/>
            </a:pPr>
            <a:r>
              <a:rPr lang="en-GB" sz="2400">
                <a:latin typeface="Calibri"/>
                <a:ea typeface="Calibri"/>
                <a:cs typeface="Calibri"/>
                <a:sym typeface="Calibri"/>
              </a:rPr>
              <a:t>PMM is used to characterize mobility patterns, population distribution, spaces of vulnerability (SoV), health facilities and mobility corridors which are overlayed with vaccination coverage data </a:t>
            </a:r>
            <a:endParaRPr/>
          </a:p>
          <a:p>
            <a:pPr marL="338658" indent="-338658">
              <a:spcBef>
                <a:spcPts val="1867"/>
              </a:spcBef>
              <a:buSzPct val="100000"/>
            </a:pPr>
            <a:r>
              <a:rPr lang="en-GB" sz="2400">
                <a:latin typeface="Calibri"/>
                <a:ea typeface="Calibri"/>
                <a:cs typeface="Calibri"/>
                <a:sym typeface="Calibri"/>
              </a:rPr>
              <a:t>🡪 priority areas for intensified and adapted vaccination activities, particularly in difficult-to-reach areas. </a:t>
            </a:r>
            <a:endParaRPr/>
          </a:p>
          <a:p>
            <a:pPr marL="338658" indent="-237061">
              <a:spcBef>
                <a:spcPts val="1867"/>
              </a:spcBef>
              <a:buSzPct val="100000"/>
            </a:pPr>
            <a:endParaRPr sz="2000">
              <a:latin typeface="Calibri"/>
              <a:ea typeface="Calibri"/>
              <a:cs typeface="Calibri"/>
              <a:sym typeface="Calibri"/>
            </a:endParaRPr>
          </a:p>
          <a:p>
            <a:pPr marL="338658" indent="-237061">
              <a:spcBef>
                <a:spcPts val="1867"/>
              </a:spcBef>
              <a:buSzPct val="100000"/>
            </a:pPr>
            <a:endParaRPr sz="2000">
              <a:latin typeface="Calibri"/>
              <a:ea typeface="Calibri"/>
              <a:cs typeface="Calibri"/>
              <a:sym typeface="Calibri"/>
            </a:endParaRPr>
          </a:p>
          <a:p>
            <a:pPr marL="338658" indent="-237061" algn="just">
              <a:spcBef>
                <a:spcPts val="1867"/>
              </a:spcBef>
              <a:buSzPct val="100000"/>
            </a:pPr>
            <a:endParaRPr sz="2000" b="1">
              <a:latin typeface="Calibri"/>
              <a:ea typeface="Calibri"/>
              <a:cs typeface="Calibri"/>
              <a:sym typeface="Calibri"/>
            </a:endParaRPr>
          </a:p>
          <a:p>
            <a:pPr marL="0" indent="0">
              <a:spcBef>
                <a:spcPts val="1867"/>
              </a:spcBef>
              <a:buSzPct val="100000"/>
            </a:pPr>
            <a:endParaRPr/>
          </a:p>
        </p:txBody>
      </p:sp>
      <p:pic>
        <p:nvPicPr>
          <p:cNvPr id="752" name="Google Shape;752;p116"/>
          <p:cNvPicPr preferRelativeResize="0">
            <a:picLocks noGrp="1"/>
          </p:cNvPicPr>
          <p:nvPr>
            <p:ph type="body" idx="2"/>
          </p:nvPr>
        </p:nvPicPr>
        <p:blipFill rotWithShape="1">
          <a:blip r:embed="rId3" cstate="email">
            <a:alphaModFix/>
            <a:extLst>
              <a:ext uri="{28A0092B-C50C-407E-A947-70E740481C1C}">
                <a14:useLocalDpi xmlns:a14="http://schemas.microsoft.com/office/drawing/2010/main"/>
              </a:ext>
            </a:extLst>
          </a:blip>
          <a:srcRect/>
          <a:stretch/>
        </p:blipFill>
        <p:spPr>
          <a:xfrm>
            <a:off x="5458595" y="1533271"/>
            <a:ext cx="6524800" cy="3471600"/>
          </a:xfrm>
          <a:prstGeom prst="rect">
            <a:avLst/>
          </a:prstGeom>
          <a:noFill/>
          <a:ln>
            <a:noFill/>
          </a:ln>
        </p:spPr>
      </p:pic>
      <p:sp>
        <p:nvSpPr>
          <p:cNvPr id="753" name="Google Shape;753;p116"/>
          <p:cNvSpPr/>
          <p:nvPr/>
        </p:nvSpPr>
        <p:spPr>
          <a:xfrm>
            <a:off x="5458595" y="5005009"/>
            <a:ext cx="5859200" cy="1323200"/>
          </a:xfrm>
          <a:prstGeom prst="rect">
            <a:avLst/>
          </a:prstGeom>
          <a:solidFill>
            <a:srgbClr val="F2F2F2"/>
          </a:solidFill>
          <a:ln>
            <a:noFill/>
          </a:ln>
        </p:spPr>
        <p:txBody>
          <a:bodyPr spcFirstLastPara="1" wrap="square" lIns="91433" tIns="45700" rIns="91433" bIns="45700" anchor="t" anchorCtr="0">
            <a:noAutofit/>
          </a:bodyPr>
          <a:lstStyle/>
          <a:p>
            <a:pPr algn="just"/>
            <a:r>
              <a:rPr lang="en-GB" sz="2000" b="1">
                <a:solidFill>
                  <a:schemeClr val="accent1"/>
                </a:solidFill>
                <a:latin typeface="Calibri"/>
                <a:ea typeface="Calibri"/>
                <a:cs typeface="Calibri"/>
                <a:sym typeface="Calibri"/>
              </a:rPr>
              <a:t>Targeted population:	</a:t>
            </a:r>
            <a:endParaRPr sz="1467"/>
          </a:p>
          <a:p>
            <a:pPr marL="795847" lvl="2" indent="-330192">
              <a:buClr>
                <a:schemeClr val="accent1"/>
              </a:buClr>
              <a:buSzPts val="1100"/>
              <a:buFont typeface="Arial"/>
              <a:buChar char="•"/>
            </a:pPr>
            <a:r>
              <a:rPr lang="en-GB" sz="1467">
                <a:solidFill>
                  <a:schemeClr val="accent1"/>
                </a:solidFill>
                <a:latin typeface="Calibri"/>
                <a:ea typeface="Calibri"/>
                <a:cs typeface="Calibri"/>
                <a:sym typeface="Calibri"/>
              </a:rPr>
              <a:t>Migrant population within the corridors</a:t>
            </a:r>
            <a:endParaRPr sz="1467"/>
          </a:p>
          <a:p>
            <a:pPr marL="795847" lvl="2" indent="-330192">
              <a:buClr>
                <a:schemeClr val="accent1"/>
              </a:buClr>
              <a:buSzPts val="1100"/>
              <a:buFont typeface="Arial"/>
              <a:buChar char="•"/>
            </a:pPr>
            <a:r>
              <a:rPr lang="en-GB" sz="1467">
                <a:solidFill>
                  <a:schemeClr val="accent1"/>
                </a:solidFill>
                <a:latin typeface="Calibri"/>
                <a:ea typeface="Calibri"/>
                <a:cs typeface="Calibri"/>
                <a:sym typeface="Calibri"/>
              </a:rPr>
              <a:t>Returnees, refugees and displaced populations</a:t>
            </a:r>
            <a:endParaRPr sz="1467"/>
          </a:p>
          <a:p>
            <a:pPr marL="795847" lvl="2" indent="-330192">
              <a:buClr>
                <a:schemeClr val="accent1"/>
              </a:buClr>
              <a:buSzPts val="1100"/>
              <a:buFont typeface="Arial"/>
              <a:buChar char="•"/>
            </a:pPr>
            <a:r>
              <a:rPr lang="en-GB" sz="1467">
                <a:solidFill>
                  <a:schemeClr val="accent1"/>
                </a:solidFill>
                <a:latin typeface="Calibri"/>
                <a:ea typeface="Calibri"/>
                <a:cs typeface="Calibri"/>
                <a:sym typeface="Calibri"/>
              </a:rPr>
              <a:t>Nomads (seasonal and others)</a:t>
            </a:r>
            <a:endParaRPr sz="1467"/>
          </a:p>
          <a:p>
            <a:pPr marL="795847" lvl="2" indent="-330192">
              <a:buClr>
                <a:schemeClr val="accent1"/>
              </a:buClr>
              <a:buSzPts val="1100"/>
              <a:buFont typeface="Arial"/>
              <a:buChar char="•"/>
            </a:pPr>
            <a:r>
              <a:rPr lang="en-GB" sz="1467">
                <a:solidFill>
                  <a:schemeClr val="accent1"/>
                </a:solidFill>
                <a:latin typeface="Calibri"/>
                <a:ea typeface="Calibri"/>
                <a:cs typeface="Calibri"/>
                <a:sym typeface="Calibri"/>
              </a:rPr>
              <a:t>Long distance travelers</a:t>
            </a:r>
            <a:endParaRPr sz="1467"/>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3"/>
        <p:cNvGrpSpPr/>
        <p:nvPr/>
      </p:nvGrpSpPr>
      <p:grpSpPr>
        <a:xfrm>
          <a:off x="0" y="0"/>
          <a:ext cx="0" cy="0"/>
          <a:chOff x="0" y="0"/>
          <a:chExt cx="0" cy="0"/>
        </a:xfrm>
      </p:grpSpPr>
      <p:sp>
        <p:nvSpPr>
          <p:cNvPr id="674" name="Google Shape;674;p108"/>
          <p:cNvSpPr txBox="1">
            <a:spLocks noGrp="1"/>
          </p:cNvSpPr>
          <p:nvPr>
            <p:ph type="title"/>
          </p:nvPr>
        </p:nvSpPr>
        <p:spPr>
          <a:xfrm>
            <a:off x="506084" y="316237"/>
            <a:ext cx="8450000" cy="814000"/>
          </a:xfrm>
          <a:prstGeom prst="rect">
            <a:avLst/>
          </a:prstGeom>
          <a:noFill/>
          <a:ln>
            <a:noFill/>
          </a:ln>
        </p:spPr>
        <p:txBody>
          <a:bodyPr spcFirstLastPara="1" vert="horz" wrap="square" lIns="91433" tIns="45700" rIns="91433" bIns="45700" rtlCol="0" anchor="ctr" anchorCtr="0">
            <a:noAutofit/>
          </a:bodyPr>
          <a:lstStyle/>
          <a:p>
            <a:pPr>
              <a:buSzPts val="3300"/>
            </a:pPr>
            <a:r>
              <a:rPr lang="en-GB" sz="4400">
                <a:latin typeface="Calibri"/>
                <a:ea typeface="Calibri"/>
                <a:cs typeface="Calibri"/>
                <a:sym typeface="Calibri"/>
              </a:rPr>
              <a:t>Migration Health key figures (2021) </a:t>
            </a:r>
            <a:br>
              <a:rPr lang="en-GB" sz="2800">
                <a:latin typeface="Arial"/>
                <a:ea typeface="Arial"/>
                <a:cs typeface="Arial"/>
                <a:sym typeface="Arial"/>
              </a:rPr>
            </a:br>
            <a:endParaRPr sz="2800">
              <a:latin typeface="Arial"/>
              <a:ea typeface="Arial"/>
              <a:cs typeface="Arial"/>
              <a:sym typeface="Arial"/>
            </a:endParaRPr>
          </a:p>
        </p:txBody>
      </p:sp>
      <p:pic>
        <p:nvPicPr>
          <p:cNvPr id="675" name="Google Shape;675;p108" descr="Group of men with solid fill"/>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606723" y="1515459"/>
            <a:ext cx="799383" cy="813760"/>
          </a:xfrm>
          <a:prstGeom prst="rect">
            <a:avLst/>
          </a:prstGeom>
          <a:noFill/>
          <a:ln>
            <a:noFill/>
          </a:ln>
        </p:spPr>
      </p:pic>
      <p:sp>
        <p:nvSpPr>
          <p:cNvPr id="676" name="Google Shape;676;p108"/>
          <p:cNvSpPr txBox="1"/>
          <p:nvPr/>
        </p:nvSpPr>
        <p:spPr>
          <a:xfrm flipH="1">
            <a:off x="1006173" y="1648371"/>
            <a:ext cx="4928800" cy="646290"/>
          </a:xfrm>
          <a:prstGeom prst="rect">
            <a:avLst/>
          </a:prstGeom>
          <a:noFill/>
          <a:ln>
            <a:noFill/>
          </a:ln>
        </p:spPr>
        <p:txBody>
          <a:bodyPr spcFirstLastPara="1" wrap="square" lIns="91433" tIns="45700" rIns="91433" bIns="45700" anchor="t" anchorCtr="0">
            <a:spAutoFit/>
          </a:bodyPr>
          <a:lstStyle/>
          <a:p>
            <a:pPr marL="457189" lvl="1">
              <a:lnSpc>
                <a:spcPct val="90000"/>
              </a:lnSpc>
            </a:pPr>
            <a:r>
              <a:rPr lang="en-GB" sz="2000" b="1">
                <a:solidFill>
                  <a:schemeClr val="dk2"/>
                </a:solidFill>
                <a:latin typeface="Calibri"/>
                <a:ea typeface="Calibri"/>
                <a:cs typeface="Calibri"/>
                <a:sym typeface="Calibri"/>
              </a:rPr>
              <a:t>Over 255,000 </a:t>
            </a:r>
            <a:r>
              <a:rPr lang="en-GB" sz="2000">
                <a:solidFill>
                  <a:schemeClr val="dk1"/>
                </a:solidFill>
                <a:latin typeface="Calibri"/>
                <a:ea typeface="Calibri"/>
                <a:cs typeface="Calibri"/>
                <a:sym typeface="Calibri"/>
              </a:rPr>
              <a:t>people assisted with </a:t>
            </a:r>
            <a:r>
              <a:rPr lang="en-GB" sz="2000" b="1">
                <a:solidFill>
                  <a:schemeClr val="dk2"/>
                </a:solidFill>
                <a:latin typeface="Calibri"/>
                <a:ea typeface="Calibri"/>
                <a:cs typeface="Calibri"/>
                <a:sym typeface="Calibri"/>
              </a:rPr>
              <a:t>essential health services </a:t>
            </a:r>
            <a:endParaRPr sz="1467"/>
          </a:p>
        </p:txBody>
      </p:sp>
      <p:pic>
        <p:nvPicPr>
          <p:cNvPr id="677" name="Google Shape;677;p108" descr="Pregnant lady with solid fill"/>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506084" y="2680027"/>
            <a:ext cx="914400" cy="914400"/>
          </a:xfrm>
          <a:prstGeom prst="rect">
            <a:avLst/>
          </a:prstGeom>
          <a:noFill/>
          <a:ln>
            <a:noFill/>
          </a:ln>
        </p:spPr>
      </p:pic>
      <p:sp>
        <p:nvSpPr>
          <p:cNvPr id="678" name="Google Shape;678;p108"/>
          <p:cNvSpPr txBox="1"/>
          <p:nvPr/>
        </p:nvSpPr>
        <p:spPr>
          <a:xfrm flipH="1">
            <a:off x="898884" y="2913579"/>
            <a:ext cx="4928800" cy="646290"/>
          </a:xfrm>
          <a:prstGeom prst="rect">
            <a:avLst/>
          </a:prstGeom>
          <a:noFill/>
          <a:ln>
            <a:noFill/>
          </a:ln>
        </p:spPr>
        <p:txBody>
          <a:bodyPr spcFirstLastPara="1" wrap="square" lIns="91433" tIns="45700" rIns="91433" bIns="45700" anchor="t" anchorCtr="0">
            <a:spAutoFit/>
          </a:bodyPr>
          <a:lstStyle/>
          <a:p>
            <a:pPr marL="457189" lvl="1">
              <a:lnSpc>
                <a:spcPct val="90000"/>
              </a:lnSpc>
            </a:pPr>
            <a:r>
              <a:rPr lang="en-GB" sz="2000" b="1">
                <a:solidFill>
                  <a:schemeClr val="dk2"/>
                </a:solidFill>
                <a:latin typeface="Calibri"/>
                <a:ea typeface="Calibri"/>
                <a:cs typeface="Calibri"/>
                <a:sym typeface="Calibri"/>
              </a:rPr>
              <a:t>Almost 31,000 </a:t>
            </a:r>
            <a:r>
              <a:rPr lang="en-GB" sz="2000">
                <a:solidFill>
                  <a:schemeClr val="dk1"/>
                </a:solidFill>
                <a:latin typeface="Calibri"/>
                <a:ea typeface="Calibri"/>
                <a:cs typeface="Calibri"/>
                <a:sym typeface="Calibri"/>
              </a:rPr>
              <a:t>women &amp; girls provided  with </a:t>
            </a:r>
            <a:r>
              <a:rPr lang="en-GB" sz="2000" b="1">
                <a:solidFill>
                  <a:schemeClr val="dk2"/>
                </a:solidFill>
                <a:latin typeface="Calibri"/>
                <a:ea typeface="Calibri"/>
                <a:cs typeface="Calibri"/>
                <a:sym typeface="Calibri"/>
              </a:rPr>
              <a:t>reproductive health services  </a:t>
            </a:r>
            <a:endParaRPr sz="1467"/>
          </a:p>
        </p:txBody>
      </p:sp>
      <p:pic>
        <p:nvPicPr>
          <p:cNvPr id="679" name="Google Shape;679;p108" descr="Mental Health with solid fill"/>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549216" y="3945235"/>
            <a:ext cx="914400" cy="914400"/>
          </a:xfrm>
          <a:prstGeom prst="rect">
            <a:avLst/>
          </a:prstGeom>
          <a:noFill/>
          <a:ln>
            <a:noFill/>
          </a:ln>
        </p:spPr>
      </p:pic>
      <p:sp>
        <p:nvSpPr>
          <p:cNvPr id="680" name="Google Shape;680;p108"/>
          <p:cNvSpPr txBox="1"/>
          <p:nvPr/>
        </p:nvSpPr>
        <p:spPr>
          <a:xfrm flipH="1">
            <a:off x="1473979" y="4076121"/>
            <a:ext cx="4928800" cy="707846"/>
          </a:xfrm>
          <a:prstGeom prst="rect">
            <a:avLst/>
          </a:prstGeom>
          <a:noFill/>
          <a:ln>
            <a:noFill/>
          </a:ln>
        </p:spPr>
        <p:txBody>
          <a:bodyPr spcFirstLastPara="1" wrap="square" lIns="91433" tIns="45700" rIns="91433" bIns="45700" anchor="t" anchorCtr="0">
            <a:spAutoFit/>
          </a:bodyPr>
          <a:lstStyle/>
          <a:p>
            <a:r>
              <a:rPr lang="en-GB" sz="2000" b="1">
                <a:solidFill>
                  <a:schemeClr val="dk2"/>
                </a:solidFill>
                <a:latin typeface="Calibri"/>
                <a:ea typeface="Calibri"/>
                <a:cs typeface="Calibri"/>
                <a:sym typeface="Calibri"/>
              </a:rPr>
              <a:t>Nearly 35,000</a:t>
            </a:r>
            <a:r>
              <a:rPr lang="en-GB" sz="2000">
                <a:solidFill>
                  <a:schemeClr val="dk1"/>
                </a:solidFill>
                <a:latin typeface="Calibri"/>
                <a:ea typeface="Calibri"/>
                <a:cs typeface="Calibri"/>
                <a:sym typeface="Calibri"/>
              </a:rPr>
              <a:t> psychosocial </a:t>
            </a:r>
            <a:r>
              <a:rPr lang="en-GB" sz="2000" b="1">
                <a:solidFill>
                  <a:schemeClr val="dk2"/>
                </a:solidFill>
                <a:latin typeface="Calibri"/>
                <a:ea typeface="Calibri"/>
                <a:cs typeface="Calibri"/>
                <a:sym typeface="Calibri"/>
              </a:rPr>
              <a:t>consultations</a:t>
            </a:r>
            <a:endParaRPr sz="1867" b="1">
              <a:solidFill>
                <a:schemeClr val="dk2"/>
              </a:solidFill>
              <a:latin typeface="Calibri"/>
              <a:ea typeface="Calibri"/>
              <a:cs typeface="Calibri"/>
              <a:sym typeface="Calibri"/>
            </a:endParaRPr>
          </a:p>
          <a:p>
            <a:endParaRPr sz="2000">
              <a:solidFill>
                <a:schemeClr val="dk1"/>
              </a:solidFill>
              <a:latin typeface="Calibri"/>
              <a:ea typeface="Calibri"/>
              <a:cs typeface="Calibri"/>
              <a:sym typeface="Calibri"/>
            </a:endParaRPr>
          </a:p>
        </p:txBody>
      </p:sp>
      <p:pic>
        <p:nvPicPr>
          <p:cNvPr id="681" name="Google Shape;681;p108" descr="Covid-19 with solid fill"/>
          <p:cNvPicPr preferRelativeResize="0"/>
          <p:nvPr/>
        </p:nvPicPr>
        <p:blipFill rotWithShape="1">
          <a:blip r:embed="rId6" cstate="email">
            <a:alphaModFix/>
            <a:extLst>
              <a:ext uri="{28A0092B-C50C-407E-A947-70E740481C1C}">
                <a14:useLocalDpi xmlns:a14="http://schemas.microsoft.com/office/drawing/2010/main"/>
              </a:ext>
            </a:extLst>
          </a:blip>
          <a:srcRect/>
          <a:stretch/>
        </p:blipFill>
        <p:spPr>
          <a:xfrm>
            <a:off x="491707" y="5224819"/>
            <a:ext cx="914400" cy="914400"/>
          </a:xfrm>
          <a:prstGeom prst="rect">
            <a:avLst/>
          </a:prstGeom>
          <a:noFill/>
          <a:ln>
            <a:noFill/>
          </a:ln>
        </p:spPr>
      </p:pic>
      <p:sp>
        <p:nvSpPr>
          <p:cNvPr id="682" name="Google Shape;682;p108"/>
          <p:cNvSpPr txBox="1"/>
          <p:nvPr/>
        </p:nvSpPr>
        <p:spPr>
          <a:xfrm flipH="1">
            <a:off x="1416467" y="5394574"/>
            <a:ext cx="4928800" cy="400069"/>
          </a:xfrm>
          <a:prstGeom prst="rect">
            <a:avLst/>
          </a:prstGeom>
          <a:noFill/>
          <a:ln>
            <a:noFill/>
          </a:ln>
        </p:spPr>
        <p:txBody>
          <a:bodyPr spcFirstLastPara="1" wrap="square" lIns="91433" tIns="45700" rIns="91433" bIns="45700" anchor="t" anchorCtr="0">
            <a:spAutoFit/>
          </a:bodyPr>
          <a:lstStyle/>
          <a:p>
            <a:r>
              <a:rPr lang="en-GB" sz="2000" b="1">
                <a:solidFill>
                  <a:schemeClr val="dk2"/>
                </a:solidFill>
                <a:latin typeface="Calibri"/>
                <a:ea typeface="Calibri"/>
                <a:cs typeface="Calibri"/>
                <a:sym typeface="Calibri"/>
              </a:rPr>
              <a:t>Over 1,600,000 </a:t>
            </a:r>
            <a:r>
              <a:rPr lang="en-GB" sz="2000">
                <a:solidFill>
                  <a:schemeClr val="dk1"/>
                </a:solidFill>
                <a:latin typeface="Calibri"/>
                <a:ea typeface="Calibri"/>
                <a:cs typeface="Calibri"/>
                <a:sym typeface="Calibri"/>
              </a:rPr>
              <a:t>screened for </a:t>
            </a:r>
            <a:r>
              <a:rPr lang="en-GB" sz="2000" b="1">
                <a:solidFill>
                  <a:schemeClr val="dk2"/>
                </a:solidFill>
                <a:latin typeface="Calibri"/>
                <a:ea typeface="Calibri"/>
                <a:cs typeface="Calibri"/>
                <a:sym typeface="Calibri"/>
              </a:rPr>
              <a:t>COVID-19</a:t>
            </a:r>
            <a:endParaRPr sz="1467"/>
          </a:p>
        </p:txBody>
      </p:sp>
      <p:pic>
        <p:nvPicPr>
          <p:cNvPr id="683" name="Google Shape;683;p108" descr="Classroom with solid fill"/>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6386424" y="3873347"/>
            <a:ext cx="914400" cy="914400"/>
          </a:xfrm>
          <a:prstGeom prst="rect">
            <a:avLst/>
          </a:prstGeom>
          <a:noFill/>
          <a:ln>
            <a:noFill/>
          </a:ln>
        </p:spPr>
      </p:pic>
      <p:sp>
        <p:nvSpPr>
          <p:cNvPr id="684" name="Google Shape;684;p108"/>
          <p:cNvSpPr txBox="1"/>
          <p:nvPr/>
        </p:nvSpPr>
        <p:spPr>
          <a:xfrm flipH="1">
            <a:off x="7311312" y="3946723"/>
            <a:ext cx="4339200" cy="707846"/>
          </a:xfrm>
          <a:prstGeom prst="rect">
            <a:avLst/>
          </a:prstGeom>
          <a:noFill/>
          <a:ln>
            <a:noFill/>
          </a:ln>
        </p:spPr>
        <p:txBody>
          <a:bodyPr spcFirstLastPara="1" wrap="square" lIns="91433" tIns="45700" rIns="91433" bIns="45700" anchor="t" anchorCtr="0">
            <a:spAutoFit/>
          </a:bodyPr>
          <a:lstStyle/>
          <a:p>
            <a:r>
              <a:rPr lang="en-GB" sz="2000" b="1">
                <a:solidFill>
                  <a:schemeClr val="dk2"/>
                </a:solidFill>
                <a:latin typeface="Calibri"/>
                <a:ea typeface="Calibri"/>
                <a:cs typeface="Calibri"/>
                <a:sym typeface="Calibri"/>
              </a:rPr>
              <a:t>Over 1,200,000 Afghans </a:t>
            </a:r>
            <a:r>
              <a:rPr lang="en-GB" sz="2000">
                <a:solidFill>
                  <a:schemeClr val="dk1"/>
                </a:solidFill>
                <a:latin typeface="Calibri"/>
                <a:ea typeface="Calibri"/>
                <a:cs typeface="Calibri"/>
                <a:sym typeface="Calibri"/>
              </a:rPr>
              <a:t>reached with </a:t>
            </a:r>
            <a:r>
              <a:rPr lang="en-GB" sz="2000" b="1">
                <a:solidFill>
                  <a:schemeClr val="dk2"/>
                </a:solidFill>
                <a:latin typeface="Calibri"/>
                <a:ea typeface="Calibri"/>
                <a:cs typeface="Calibri"/>
                <a:sym typeface="Calibri"/>
              </a:rPr>
              <a:t>health education</a:t>
            </a:r>
            <a:endParaRPr sz="1467"/>
          </a:p>
        </p:txBody>
      </p:sp>
      <p:pic>
        <p:nvPicPr>
          <p:cNvPr id="685" name="Google Shape;685;p108" descr="Lungs with solid fill"/>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6285783" y="1443575"/>
            <a:ext cx="914400" cy="914400"/>
          </a:xfrm>
          <a:prstGeom prst="rect">
            <a:avLst/>
          </a:prstGeom>
          <a:noFill/>
          <a:ln>
            <a:noFill/>
          </a:ln>
        </p:spPr>
      </p:pic>
      <p:pic>
        <p:nvPicPr>
          <p:cNvPr id="686" name="Google Shape;686;p108" descr="Heart with pulse with solid fill"/>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6343291" y="2680027"/>
            <a:ext cx="914400" cy="914400"/>
          </a:xfrm>
          <a:prstGeom prst="rect">
            <a:avLst/>
          </a:prstGeom>
          <a:noFill/>
          <a:ln>
            <a:noFill/>
          </a:ln>
        </p:spPr>
      </p:pic>
      <p:sp>
        <p:nvSpPr>
          <p:cNvPr id="687" name="Google Shape;687;p108"/>
          <p:cNvSpPr txBox="1"/>
          <p:nvPr/>
        </p:nvSpPr>
        <p:spPr>
          <a:xfrm flipH="1">
            <a:off x="6807979" y="1647359"/>
            <a:ext cx="4928800" cy="677068"/>
          </a:xfrm>
          <a:prstGeom prst="rect">
            <a:avLst/>
          </a:prstGeom>
          <a:noFill/>
          <a:ln>
            <a:noFill/>
          </a:ln>
        </p:spPr>
        <p:txBody>
          <a:bodyPr spcFirstLastPara="1" wrap="square" lIns="91433" tIns="45700" rIns="91433" bIns="45700" anchor="t" anchorCtr="0">
            <a:spAutoFit/>
          </a:bodyPr>
          <a:lstStyle/>
          <a:p>
            <a:pPr marL="457189" lvl="1">
              <a:lnSpc>
                <a:spcPct val="90000"/>
              </a:lnSpc>
            </a:pPr>
            <a:r>
              <a:rPr lang="en-GB" sz="2000" b="1">
                <a:solidFill>
                  <a:schemeClr val="dk2"/>
                </a:solidFill>
                <a:latin typeface="Calibri"/>
                <a:ea typeface="Calibri"/>
                <a:cs typeface="Calibri"/>
                <a:sym typeface="Calibri"/>
              </a:rPr>
              <a:t>Over 600,000</a:t>
            </a:r>
            <a:r>
              <a:rPr lang="en-GB" sz="2000">
                <a:solidFill>
                  <a:schemeClr val="dk1"/>
                </a:solidFill>
                <a:latin typeface="Calibri"/>
                <a:ea typeface="Calibri"/>
                <a:cs typeface="Calibri"/>
                <a:sym typeface="Calibri"/>
              </a:rPr>
              <a:t> Afghans screened for </a:t>
            </a:r>
            <a:r>
              <a:rPr lang="en-GB" sz="2000" b="1">
                <a:solidFill>
                  <a:schemeClr val="dk2"/>
                </a:solidFill>
                <a:latin typeface="Calibri"/>
                <a:ea typeface="Calibri"/>
                <a:cs typeface="Calibri"/>
                <a:sym typeface="Calibri"/>
              </a:rPr>
              <a:t>TB</a:t>
            </a:r>
            <a:endParaRPr sz="2000" b="1">
              <a:solidFill>
                <a:schemeClr val="dk2"/>
              </a:solidFill>
              <a:latin typeface="Calibri"/>
              <a:ea typeface="Calibri"/>
              <a:cs typeface="Calibri"/>
              <a:sym typeface="Calibri"/>
            </a:endParaRPr>
          </a:p>
          <a:p>
            <a:endParaRPr sz="2000">
              <a:solidFill>
                <a:schemeClr val="dk1"/>
              </a:solidFill>
              <a:latin typeface="Calibri"/>
              <a:ea typeface="Calibri"/>
              <a:cs typeface="Calibri"/>
              <a:sym typeface="Calibri"/>
            </a:endParaRPr>
          </a:p>
        </p:txBody>
      </p:sp>
      <p:sp>
        <p:nvSpPr>
          <p:cNvPr id="688" name="Google Shape;688;p108"/>
          <p:cNvSpPr txBox="1"/>
          <p:nvPr/>
        </p:nvSpPr>
        <p:spPr>
          <a:xfrm flipH="1">
            <a:off x="6928517" y="2419153"/>
            <a:ext cx="4928800" cy="923289"/>
          </a:xfrm>
          <a:prstGeom prst="rect">
            <a:avLst/>
          </a:prstGeom>
          <a:noFill/>
          <a:ln>
            <a:noFill/>
          </a:ln>
        </p:spPr>
        <p:txBody>
          <a:bodyPr spcFirstLastPara="1" wrap="square" lIns="91433" tIns="45700" rIns="91433" bIns="45700" anchor="t" anchorCtr="0">
            <a:spAutoFit/>
          </a:bodyPr>
          <a:lstStyle/>
          <a:p>
            <a:pPr marL="457189" lvl="1">
              <a:lnSpc>
                <a:spcPct val="90000"/>
              </a:lnSpc>
            </a:pPr>
            <a:r>
              <a:rPr lang="en-GB" sz="2000">
                <a:solidFill>
                  <a:schemeClr val="dk2"/>
                </a:solidFill>
                <a:latin typeface="Calibri"/>
                <a:ea typeface="Calibri"/>
                <a:cs typeface="Calibri"/>
                <a:sym typeface="Calibri"/>
              </a:rPr>
              <a:t>19</a:t>
            </a:r>
            <a:r>
              <a:rPr lang="en-GB" sz="2000">
                <a:solidFill>
                  <a:schemeClr val="dk1"/>
                </a:solidFill>
                <a:latin typeface="Calibri"/>
                <a:ea typeface="Calibri"/>
                <a:cs typeface="Calibri"/>
                <a:sym typeface="Calibri"/>
              </a:rPr>
              <a:t> mobile </a:t>
            </a:r>
            <a:r>
              <a:rPr lang="en-GB" sz="2000" b="1">
                <a:solidFill>
                  <a:schemeClr val="dk2"/>
                </a:solidFill>
                <a:latin typeface="Calibri"/>
                <a:ea typeface="Calibri"/>
                <a:cs typeface="Calibri"/>
                <a:sym typeface="Calibri"/>
              </a:rPr>
              <a:t>health teams</a:t>
            </a:r>
            <a:r>
              <a:rPr lang="en-GB" sz="2000">
                <a:solidFill>
                  <a:schemeClr val="dk1"/>
                </a:solidFill>
                <a:latin typeface="Calibri"/>
                <a:ea typeface="Calibri"/>
                <a:cs typeface="Calibri"/>
                <a:sym typeface="Calibri"/>
              </a:rPr>
              <a:t> ,  </a:t>
            </a:r>
            <a:r>
              <a:rPr lang="en-GB" sz="2000" b="1">
                <a:solidFill>
                  <a:schemeClr val="dk2"/>
                </a:solidFill>
                <a:latin typeface="Calibri"/>
                <a:ea typeface="Calibri"/>
                <a:cs typeface="Calibri"/>
                <a:sym typeface="Calibri"/>
              </a:rPr>
              <a:t>50 </a:t>
            </a:r>
            <a:r>
              <a:rPr lang="en-GB" sz="2000">
                <a:solidFill>
                  <a:schemeClr val="dk1"/>
                </a:solidFill>
                <a:latin typeface="Calibri"/>
                <a:ea typeface="Calibri"/>
                <a:cs typeface="Calibri"/>
                <a:sym typeface="Calibri"/>
              </a:rPr>
              <a:t>Rapid </a:t>
            </a:r>
            <a:r>
              <a:rPr lang="en-GB" sz="2000" b="1">
                <a:solidFill>
                  <a:schemeClr val="dk2"/>
                </a:solidFill>
                <a:latin typeface="Calibri"/>
                <a:ea typeface="Calibri"/>
                <a:cs typeface="Calibri"/>
                <a:sym typeface="Calibri"/>
              </a:rPr>
              <a:t>Response teams and  4 COVID-19 </a:t>
            </a:r>
            <a:r>
              <a:rPr lang="en-GB" sz="2000">
                <a:solidFill>
                  <a:schemeClr val="dk1"/>
                </a:solidFill>
                <a:latin typeface="Calibri"/>
                <a:ea typeface="Calibri"/>
                <a:cs typeface="Calibri"/>
                <a:sym typeface="Calibri"/>
              </a:rPr>
              <a:t>hospitals</a:t>
            </a:r>
            <a:endParaRPr sz="1467"/>
          </a:p>
        </p:txBody>
      </p:sp>
      <p:pic>
        <p:nvPicPr>
          <p:cNvPr id="689" name="Google Shape;689;p108" descr="A picture containing person, wall, indoor&#10;&#10;Description automatically generated"/>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8097397" y="4771193"/>
            <a:ext cx="3038891" cy="204697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pic>
        <p:nvPicPr>
          <p:cNvPr id="694" name="Google Shape;694;p109" descr="Map&#10;&#10;Description automatically generated"/>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804863" y="226695"/>
            <a:ext cx="10362504" cy="6404608"/>
          </a:xfrm>
          <a:prstGeom prst="rect">
            <a:avLst/>
          </a:prstGeom>
          <a:noFill/>
          <a:ln>
            <a:noFill/>
          </a:ln>
        </p:spPr>
      </p:pic>
      <p:sp>
        <p:nvSpPr>
          <p:cNvPr id="695" name="Google Shape;695;p109"/>
          <p:cNvSpPr txBox="1">
            <a:spLocks noGrp="1"/>
          </p:cNvSpPr>
          <p:nvPr>
            <p:ph type="title"/>
          </p:nvPr>
        </p:nvSpPr>
        <p:spPr>
          <a:xfrm>
            <a:off x="651767" y="226695"/>
            <a:ext cx="10515600" cy="466800"/>
          </a:xfrm>
          <a:prstGeom prst="rect">
            <a:avLst/>
          </a:prstGeom>
          <a:noFill/>
          <a:ln>
            <a:noFill/>
          </a:ln>
        </p:spPr>
        <p:txBody>
          <a:bodyPr spcFirstLastPara="1" vert="horz" wrap="square" lIns="91433" tIns="45700" rIns="91433" bIns="45700" rtlCol="0" anchor="ctr" anchorCtr="0">
            <a:normAutofit fontScale="90000"/>
          </a:bodyPr>
          <a:lstStyle/>
          <a:p>
            <a:pPr>
              <a:buSzPct val="100000"/>
            </a:pPr>
            <a:r>
              <a:rPr lang="en-GB" b="1"/>
              <a:t>Migration Health Unit Operational Map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110"/>
          <p:cNvSpPr txBox="1">
            <a:spLocks noGrp="1"/>
          </p:cNvSpPr>
          <p:nvPr>
            <p:ph type="title"/>
          </p:nvPr>
        </p:nvSpPr>
        <p:spPr>
          <a:xfrm>
            <a:off x="592872" y="689699"/>
            <a:ext cx="10515600" cy="740000"/>
          </a:xfrm>
          <a:prstGeom prst="rect">
            <a:avLst/>
          </a:prstGeom>
          <a:noFill/>
          <a:ln>
            <a:noFill/>
          </a:ln>
        </p:spPr>
        <p:txBody>
          <a:bodyPr spcFirstLastPara="1" vert="horz" wrap="square" lIns="91433" tIns="45700" rIns="91433" bIns="45700" rtlCol="0" anchor="ctr" anchorCtr="0">
            <a:normAutofit fontScale="90000"/>
          </a:bodyPr>
          <a:lstStyle/>
          <a:p>
            <a:pPr>
              <a:buSzPct val="100000"/>
            </a:pPr>
            <a:r>
              <a:rPr lang="en-GB" sz="3600" b="1">
                <a:latin typeface="Calibri"/>
                <a:ea typeface="Calibri"/>
                <a:cs typeface="Calibri"/>
                <a:sym typeface="Calibri"/>
              </a:rPr>
              <a:t>In coordination with MOPH, IOM implementing COVID-19 vaccination activities since October 2021 in 12 Provinces</a:t>
            </a:r>
            <a:br>
              <a:rPr lang="en-GB" b="1">
                <a:latin typeface="Calibri"/>
                <a:ea typeface="Calibri"/>
                <a:cs typeface="Calibri"/>
                <a:sym typeface="Calibri"/>
              </a:rPr>
            </a:br>
            <a:endParaRPr b="1"/>
          </a:p>
        </p:txBody>
      </p:sp>
      <p:sp>
        <p:nvSpPr>
          <p:cNvPr id="701" name="Google Shape;701;p110"/>
          <p:cNvSpPr txBox="1">
            <a:spLocks noGrp="1"/>
          </p:cNvSpPr>
          <p:nvPr>
            <p:ph type="body" idx="1"/>
          </p:nvPr>
        </p:nvSpPr>
        <p:spPr>
          <a:xfrm>
            <a:off x="826769" y="1429475"/>
            <a:ext cx="10526800" cy="5315200"/>
          </a:xfrm>
          <a:prstGeom prst="rect">
            <a:avLst/>
          </a:prstGeom>
          <a:noFill/>
          <a:ln>
            <a:noFill/>
          </a:ln>
        </p:spPr>
        <p:txBody>
          <a:bodyPr spcFirstLastPara="1" vert="horz" wrap="square" lIns="91433" tIns="45700" rIns="91433" bIns="45700" rtlCol="0" anchor="t" anchorCtr="0">
            <a:normAutofit fontScale="77500" lnSpcReduction="20000"/>
          </a:bodyPr>
          <a:lstStyle/>
          <a:p>
            <a:pPr marL="0" indent="0" algn="just">
              <a:spcBef>
                <a:spcPts val="0"/>
              </a:spcBef>
              <a:buClr>
                <a:srgbClr val="000000"/>
              </a:buClr>
              <a:buSzPct val="100000"/>
            </a:pPr>
            <a:r>
              <a:rPr lang="en-GB" b="1">
                <a:solidFill>
                  <a:srgbClr val="000000"/>
                </a:solidFill>
                <a:latin typeface="Calibri"/>
                <a:ea typeface="Calibri"/>
                <a:cs typeface="Calibri"/>
                <a:sym typeface="Calibri"/>
              </a:rPr>
              <a:t>Activities:</a:t>
            </a:r>
            <a:endParaRPr/>
          </a:p>
          <a:p>
            <a:pPr marL="457189" indent="-406178" algn="just">
              <a:spcBef>
                <a:spcPts val="1867"/>
              </a:spcBef>
              <a:buClr>
                <a:srgbClr val="000000"/>
              </a:buClr>
              <a:buSzPct val="100000"/>
              <a:buFont typeface="Arial"/>
              <a:buChar char="•"/>
            </a:pPr>
            <a:r>
              <a:rPr lang="en-GB">
                <a:solidFill>
                  <a:srgbClr val="000000"/>
                </a:solidFill>
                <a:latin typeface="Calibri"/>
                <a:ea typeface="Calibri"/>
                <a:cs typeface="Calibri"/>
                <a:sym typeface="Calibri"/>
              </a:rPr>
              <a:t>Administration of the COVID -19 vaccine </a:t>
            </a:r>
            <a:endParaRPr/>
          </a:p>
          <a:p>
            <a:pPr marL="863578" indent="-419936">
              <a:spcBef>
                <a:spcPts val="1867"/>
              </a:spcBef>
              <a:buClr>
                <a:srgbClr val="000000"/>
              </a:buClr>
              <a:buSzPct val="76190"/>
              <a:buFont typeface="Courier New"/>
              <a:buChar char="o"/>
            </a:pPr>
            <a:r>
              <a:rPr lang="en-GB">
                <a:solidFill>
                  <a:srgbClr val="000000"/>
                </a:solidFill>
                <a:latin typeface="Calibri"/>
                <a:ea typeface="Calibri"/>
                <a:cs typeface="Calibri"/>
                <a:sym typeface="Calibri"/>
              </a:rPr>
              <a:t>via 42 vaccinators linked to 19 mobile health teams </a:t>
            </a:r>
            <a:endParaRPr/>
          </a:p>
          <a:p>
            <a:pPr marL="863578" indent="-419936">
              <a:spcBef>
                <a:spcPts val="1867"/>
              </a:spcBef>
              <a:buClr>
                <a:srgbClr val="000000"/>
              </a:buClr>
              <a:buSzPct val="76190"/>
              <a:buFont typeface="Courier New"/>
              <a:buChar char="o"/>
            </a:pPr>
            <a:r>
              <a:rPr lang="en-GB">
                <a:solidFill>
                  <a:srgbClr val="000000"/>
                </a:solidFill>
                <a:latin typeface="Calibri"/>
                <a:ea typeface="Calibri"/>
                <a:cs typeface="Calibri"/>
                <a:sym typeface="Calibri"/>
              </a:rPr>
              <a:t>via implementing partners running COVID-19 hospitals linked to outreach vaccinators</a:t>
            </a:r>
            <a:endParaRPr/>
          </a:p>
          <a:p>
            <a:pPr marL="863578" indent="-419936">
              <a:spcBef>
                <a:spcPts val="1867"/>
              </a:spcBef>
              <a:buClr>
                <a:srgbClr val="000000"/>
              </a:buClr>
              <a:buSzPct val="76190"/>
              <a:buFont typeface="Courier New"/>
              <a:buChar char="o"/>
            </a:pPr>
            <a:r>
              <a:rPr lang="en-GB">
                <a:solidFill>
                  <a:srgbClr val="000000"/>
                </a:solidFill>
                <a:latin typeface="Calibri"/>
                <a:ea typeface="Calibri"/>
                <a:cs typeface="Calibri"/>
                <a:sym typeface="Calibri"/>
              </a:rPr>
              <a:t>mainly J&amp;J, AZ and</a:t>
            </a:r>
            <a:r>
              <a:rPr lang="en-GB">
                <a:latin typeface="Calibri"/>
                <a:ea typeface="Calibri"/>
                <a:cs typeface="Calibri"/>
                <a:sym typeface="Calibri"/>
              </a:rPr>
              <a:t> Sinopharm vaccines</a:t>
            </a:r>
            <a:endParaRPr/>
          </a:p>
          <a:p>
            <a:pPr marL="457189" indent="-406178" algn="just">
              <a:spcBef>
                <a:spcPts val="1867"/>
              </a:spcBef>
              <a:buSzPct val="100000"/>
              <a:buFont typeface="Arial"/>
              <a:buChar char="•"/>
            </a:pPr>
            <a:r>
              <a:rPr lang="en-GB">
                <a:latin typeface="Calibri"/>
                <a:ea typeface="Calibri"/>
                <a:cs typeface="Calibri"/>
                <a:sym typeface="Calibri"/>
              </a:rPr>
              <a:t>RCCE</a:t>
            </a:r>
            <a:endParaRPr/>
          </a:p>
          <a:p>
            <a:pPr marL="0" indent="0" algn="just">
              <a:spcBef>
                <a:spcPts val="1867"/>
              </a:spcBef>
              <a:buSzPct val="100000"/>
            </a:pPr>
            <a:r>
              <a:rPr lang="en-GB" b="1">
                <a:latin typeface="Calibri"/>
                <a:ea typeface="Calibri"/>
                <a:cs typeface="Calibri"/>
                <a:sym typeface="Calibri"/>
              </a:rPr>
              <a:t>Populations of concern:</a:t>
            </a:r>
            <a:endParaRPr/>
          </a:p>
          <a:p>
            <a:pPr marL="457189" indent="-402157" algn="just">
              <a:spcBef>
                <a:spcPts val="1867"/>
              </a:spcBef>
              <a:buClr>
                <a:srgbClr val="000000"/>
              </a:buClr>
              <a:buSzPct val="100000"/>
              <a:buFont typeface="Arial"/>
              <a:buChar char="•"/>
            </a:pPr>
            <a:r>
              <a:rPr lang="en-GB" sz="2667">
                <a:solidFill>
                  <a:srgbClr val="000000"/>
                </a:solidFill>
                <a:latin typeface="Calibri"/>
                <a:ea typeface="Calibri"/>
                <a:cs typeface="Calibri"/>
                <a:sym typeface="Calibri"/>
              </a:rPr>
              <a:t>Returnee Afghans</a:t>
            </a:r>
            <a:endParaRPr/>
          </a:p>
          <a:p>
            <a:pPr marL="457189" indent="-402157" algn="just">
              <a:spcBef>
                <a:spcPts val="1867"/>
              </a:spcBef>
              <a:buClr>
                <a:srgbClr val="000000"/>
              </a:buClr>
              <a:buSzPct val="100000"/>
              <a:buFont typeface="Arial"/>
              <a:buChar char="•"/>
            </a:pPr>
            <a:r>
              <a:rPr lang="en-GB" sz="2667">
                <a:solidFill>
                  <a:srgbClr val="000000"/>
                </a:solidFill>
                <a:latin typeface="Calibri"/>
                <a:ea typeface="Calibri"/>
                <a:cs typeface="Calibri"/>
                <a:sym typeface="Calibri"/>
              </a:rPr>
              <a:t>Internally Displaced Persons (IDPs) </a:t>
            </a:r>
            <a:endParaRPr/>
          </a:p>
          <a:p>
            <a:pPr marL="457189" indent="-402157" algn="just">
              <a:spcBef>
                <a:spcPts val="1867"/>
              </a:spcBef>
              <a:buClr>
                <a:srgbClr val="000000"/>
              </a:buClr>
              <a:buSzPct val="100000"/>
              <a:buFont typeface="Arial"/>
              <a:buChar char="•"/>
            </a:pPr>
            <a:r>
              <a:rPr lang="en-GB" sz="2667">
                <a:solidFill>
                  <a:srgbClr val="000000"/>
                </a:solidFill>
                <a:latin typeface="Calibri"/>
                <a:ea typeface="Calibri"/>
                <a:cs typeface="Calibri"/>
                <a:sym typeface="Calibri"/>
              </a:rPr>
              <a:t>Person residing in hard-to-reach communities</a:t>
            </a:r>
            <a:endParaRPr/>
          </a:p>
          <a:p>
            <a:pPr marL="457189" indent="-402157" algn="just">
              <a:spcBef>
                <a:spcPts val="1867"/>
              </a:spcBef>
              <a:buClr>
                <a:srgbClr val="000000"/>
              </a:buClr>
              <a:buSzPct val="100000"/>
              <a:buFont typeface="Arial"/>
              <a:buChar char="•"/>
            </a:pPr>
            <a:r>
              <a:rPr lang="en-GB" sz="2667">
                <a:solidFill>
                  <a:srgbClr val="000000"/>
                </a:solidFill>
                <a:latin typeface="Calibri"/>
                <a:ea typeface="Calibri"/>
                <a:cs typeface="Calibri"/>
                <a:sym typeface="Calibri"/>
              </a:rPr>
              <a:t>Underserved host communities.</a:t>
            </a:r>
            <a:endParaRPr/>
          </a:p>
          <a:p>
            <a:pPr marL="0" indent="0" algn="just">
              <a:spcBef>
                <a:spcPts val="1867"/>
              </a:spcBef>
              <a:buSzPct val="100000"/>
            </a:pPr>
            <a:endParaRPr>
              <a:solidFill>
                <a:srgbClr val="000000"/>
              </a:solidFill>
            </a:endParaRPr>
          </a:p>
          <a:p>
            <a:pPr marL="457189" indent="-321725" algn="just">
              <a:spcBef>
                <a:spcPts val="1867"/>
              </a:spcBef>
              <a:buSzPct val="100000"/>
            </a:pPr>
            <a:endParaRPr>
              <a:latin typeface="Calibri"/>
              <a:ea typeface="Calibri"/>
              <a:cs typeface="Calibri"/>
              <a:sym typeface="Calibri"/>
            </a:endParaRPr>
          </a:p>
          <a:p>
            <a:pPr marL="0" indent="0" algn="just">
              <a:spcBef>
                <a:spcPts val="1867"/>
              </a:spcBef>
              <a:buSzPct val="100000"/>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111"/>
          <p:cNvSpPr txBox="1"/>
          <p:nvPr/>
        </p:nvSpPr>
        <p:spPr>
          <a:xfrm>
            <a:off x="511537" y="6022482"/>
            <a:ext cx="11973200" cy="318060"/>
          </a:xfrm>
          <a:prstGeom prst="rect">
            <a:avLst/>
          </a:prstGeom>
          <a:noFill/>
          <a:ln>
            <a:noFill/>
          </a:ln>
        </p:spPr>
        <p:txBody>
          <a:bodyPr spcFirstLastPara="1" wrap="square" lIns="91433" tIns="45700" rIns="91433" bIns="45700" anchor="t" anchorCtr="0">
            <a:spAutoFit/>
          </a:bodyPr>
          <a:lstStyle/>
          <a:p>
            <a:r>
              <a:rPr lang="en-GB" sz="1467">
                <a:solidFill>
                  <a:schemeClr val="dk1"/>
                </a:solidFill>
                <a:latin typeface="Calibri"/>
                <a:ea typeface="Calibri"/>
                <a:cs typeface="Calibri"/>
                <a:sym typeface="Calibri"/>
              </a:rPr>
              <a:t>Fully vaccinated person are considered to have received single dose of J&amp;J, or two doses of  AstraZeneca &amp; Sinopharm</a:t>
            </a:r>
            <a:endParaRPr sz="1467"/>
          </a:p>
        </p:txBody>
      </p:sp>
      <p:sp>
        <p:nvSpPr>
          <p:cNvPr id="708" name="Google Shape;708;p111"/>
          <p:cNvSpPr txBox="1">
            <a:spLocks noGrp="1"/>
          </p:cNvSpPr>
          <p:nvPr>
            <p:ph type="title"/>
          </p:nvPr>
        </p:nvSpPr>
        <p:spPr>
          <a:xfrm>
            <a:off x="423533" y="318204"/>
            <a:ext cx="11344800" cy="736400"/>
          </a:xfrm>
          <a:prstGeom prst="rect">
            <a:avLst/>
          </a:prstGeom>
          <a:noFill/>
          <a:ln>
            <a:noFill/>
          </a:ln>
        </p:spPr>
        <p:txBody>
          <a:bodyPr spcFirstLastPara="1" vert="horz" wrap="square" lIns="91433" tIns="45700" rIns="91433" bIns="45700" rtlCol="0" anchor="ctr" anchorCtr="0">
            <a:normAutofit/>
          </a:bodyPr>
          <a:lstStyle/>
          <a:p>
            <a:pPr>
              <a:buSzPts val="2900"/>
            </a:pPr>
            <a:r>
              <a:rPr lang="en-GB" sz="3867" b="1">
                <a:latin typeface="Calibri"/>
                <a:ea typeface="Calibri"/>
                <a:cs typeface="Calibri"/>
                <a:sym typeface="Calibri"/>
              </a:rPr>
              <a:t>Main Achievement (October 2021 to 20 April 2022)</a:t>
            </a:r>
            <a:endParaRPr/>
          </a:p>
        </p:txBody>
      </p:sp>
      <p:sp>
        <p:nvSpPr>
          <p:cNvPr id="709" name="Google Shape;709;p111"/>
          <p:cNvSpPr txBox="1"/>
          <p:nvPr/>
        </p:nvSpPr>
        <p:spPr>
          <a:xfrm>
            <a:off x="526867" y="1025452"/>
            <a:ext cx="11138400" cy="1384954"/>
          </a:xfrm>
          <a:prstGeom prst="rect">
            <a:avLst/>
          </a:prstGeom>
          <a:noFill/>
          <a:ln>
            <a:noFill/>
          </a:ln>
        </p:spPr>
        <p:txBody>
          <a:bodyPr spcFirstLastPara="1" wrap="square" lIns="91433" tIns="45700" rIns="91433" bIns="45700" anchor="t" anchorCtr="0">
            <a:spAutoFit/>
          </a:bodyPr>
          <a:lstStyle/>
          <a:p>
            <a:pPr marL="287859" indent="-279393">
              <a:buClr>
                <a:schemeClr val="dk1"/>
              </a:buClr>
              <a:buSzPts val="2100"/>
              <a:buFont typeface="Arial"/>
              <a:buChar char="•"/>
            </a:pPr>
            <a:r>
              <a:rPr lang="en-GB" sz="2800">
                <a:solidFill>
                  <a:schemeClr val="dk1"/>
                </a:solidFill>
                <a:latin typeface="Calibri"/>
                <a:ea typeface="Calibri"/>
                <a:cs typeface="Calibri"/>
                <a:sym typeface="Calibri"/>
              </a:rPr>
              <a:t>278,930  people vaccinated</a:t>
            </a:r>
            <a:endParaRPr sz="1467"/>
          </a:p>
          <a:p>
            <a:pPr marL="914377" lvl="1" indent="-457189">
              <a:buClr>
                <a:schemeClr val="dk1"/>
              </a:buClr>
              <a:buSzPts val="1600"/>
              <a:buFont typeface="Courier New"/>
              <a:buChar char="o"/>
            </a:pPr>
            <a:r>
              <a:rPr lang="en-GB" sz="2800">
                <a:solidFill>
                  <a:schemeClr val="dk1"/>
                </a:solidFill>
                <a:latin typeface="Calibri"/>
                <a:ea typeface="Calibri"/>
                <a:cs typeface="Calibri"/>
                <a:sym typeface="Calibri"/>
              </a:rPr>
              <a:t>MHTs   76,426</a:t>
            </a:r>
            <a:endParaRPr sz="1467"/>
          </a:p>
          <a:p>
            <a:pPr marL="914377" lvl="1" indent="-457189">
              <a:buClr>
                <a:schemeClr val="dk1"/>
              </a:buClr>
              <a:buSzPts val="1600"/>
              <a:buFont typeface="Courier New"/>
              <a:buChar char="o"/>
            </a:pPr>
            <a:r>
              <a:rPr lang="en-GB" sz="2800">
                <a:solidFill>
                  <a:schemeClr val="dk1"/>
                </a:solidFill>
                <a:latin typeface="Calibri"/>
                <a:ea typeface="Calibri"/>
                <a:cs typeface="Calibri"/>
                <a:sym typeface="Calibri"/>
              </a:rPr>
              <a:t>IPs      202,504</a:t>
            </a:r>
            <a:endParaRPr sz="1467"/>
          </a:p>
        </p:txBody>
      </p:sp>
      <p:pic>
        <p:nvPicPr>
          <p:cNvPr id="710" name="Google Shape;710;p111"/>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5581455" y="1679529"/>
            <a:ext cx="6610400" cy="2628400"/>
          </a:xfrm>
          <a:prstGeom prst="rect">
            <a:avLst/>
          </a:prstGeom>
          <a:noFill/>
          <a:ln>
            <a:noFill/>
          </a:ln>
        </p:spPr>
      </p:pic>
      <p:pic>
        <p:nvPicPr>
          <p:cNvPr id="711" name="Google Shape;711;p111"/>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252760" y="2489575"/>
            <a:ext cx="6567481" cy="354988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p112"/>
          <p:cNvSpPr txBox="1">
            <a:spLocks noGrp="1"/>
          </p:cNvSpPr>
          <p:nvPr>
            <p:ph type="title"/>
          </p:nvPr>
        </p:nvSpPr>
        <p:spPr>
          <a:xfrm>
            <a:off x="485775" y="339511"/>
            <a:ext cx="11706400" cy="736400"/>
          </a:xfrm>
          <a:prstGeom prst="rect">
            <a:avLst/>
          </a:prstGeom>
          <a:noFill/>
          <a:ln>
            <a:noFill/>
          </a:ln>
        </p:spPr>
        <p:txBody>
          <a:bodyPr spcFirstLastPara="1" vert="horz" wrap="square" lIns="91433" tIns="45700" rIns="91433" bIns="45700" rtlCol="0" anchor="ctr" anchorCtr="0">
            <a:normAutofit/>
          </a:bodyPr>
          <a:lstStyle/>
          <a:p>
            <a:pPr>
              <a:buSzPts val="2700"/>
            </a:pPr>
            <a:r>
              <a:rPr lang="en-GB" sz="3600" b="1">
                <a:latin typeface="Calibri"/>
                <a:ea typeface="Calibri"/>
                <a:cs typeface="Calibri"/>
                <a:sym typeface="Calibri"/>
              </a:rPr>
              <a:t>Main Achievement (October 2021 to 20 April 2022) cont.</a:t>
            </a:r>
            <a:endParaRPr/>
          </a:p>
        </p:txBody>
      </p:sp>
      <p:sp>
        <p:nvSpPr>
          <p:cNvPr id="718" name="Google Shape;718;p112"/>
          <p:cNvSpPr txBox="1"/>
          <p:nvPr/>
        </p:nvSpPr>
        <p:spPr>
          <a:xfrm>
            <a:off x="460344" y="1194348"/>
            <a:ext cx="10579600" cy="830956"/>
          </a:xfrm>
          <a:prstGeom prst="rect">
            <a:avLst/>
          </a:prstGeom>
          <a:noFill/>
          <a:ln>
            <a:noFill/>
          </a:ln>
        </p:spPr>
        <p:txBody>
          <a:bodyPr spcFirstLastPara="1" wrap="square" lIns="91433" tIns="45700" rIns="91433" bIns="45700" anchor="t" anchorCtr="0">
            <a:spAutoFit/>
          </a:bodyPr>
          <a:lstStyle/>
          <a:p>
            <a:r>
              <a:rPr lang="en-GB" sz="2400">
                <a:solidFill>
                  <a:schemeClr val="dk1"/>
                </a:solidFill>
                <a:latin typeface="Calibri"/>
                <a:ea typeface="Calibri"/>
                <a:cs typeface="Calibri"/>
                <a:sym typeface="Calibri"/>
              </a:rPr>
              <a:t>RCCE reached 2,236,675 vulnerable people</a:t>
            </a:r>
            <a:endParaRPr sz="1467"/>
          </a:p>
          <a:p>
            <a:r>
              <a:rPr lang="en-GB" sz="2400">
                <a:solidFill>
                  <a:schemeClr val="dk1"/>
                </a:solidFill>
                <a:latin typeface="Calibri"/>
                <a:ea typeface="Calibri"/>
                <a:cs typeface="Calibri"/>
                <a:sym typeface="Calibri"/>
              </a:rPr>
              <a:t>Prisoners received vaccine doses</a:t>
            </a:r>
            <a:endParaRPr sz="2400">
              <a:solidFill>
                <a:schemeClr val="dk1"/>
              </a:solidFill>
              <a:latin typeface="Calibri"/>
              <a:ea typeface="Calibri"/>
              <a:cs typeface="Calibri"/>
              <a:sym typeface="Calibri"/>
            </a:endParaRPr>
          </a:p>
        </p:txBody>
      </p:sp>
      <p:sp>
        <p:nvSpPr>
          <p:cNvPr id="719" name="Google Shape;719;p112"/>
          <p:cNvSpPr txBox="1"/>
          <p:nvPr/>
        </p:nvSpPr>
        <p:spPr>
          <a:xfrm>
            <a:off x="6045069" y="1636263"/>
            <a:ext cx="1479600" cy="995168"/>
          </a:xfrm>
          <a:prstGeom prst="rect">
            <a:avLst/>
          </a:prstGeom>
          <a:noFill/>
          <a:ln>
            <a:noFill/>
          </a:ln>
        </p:spPr>
        <p:txBody>
          <a:bodyPr spcFirstLastPara="1" wrap="square" lIns="91433" tIns="45700" rIns="91433" bIns="45700" anchor="t" anchorCtr="0">
            <a:spAutoFit/>
          </a:bodyPr>
          <a:lstStyle/>
          <a:p>
            <a:r>
              <a:rPr lang="en-GB" sz="2000">
                <a:solidFill>
                  <a:schemeClr val="lt1"/>
                </a:solidFill>
                <a:latin typeface="Calibri"/>
                <a:ea typeface="Calibri"/>
                <a:cs typeface="Calibri"/>
                <a:sym typeface="Calibri"/>
              </a:rPr>
              <a:t>Female 458,046</a:t>
            </a:r>
            <a:endParaRPr sz="1467"/>
          </a:p>
          <a:p>
            <a:endParaRPr sz="1867">
              <a:solidFill>
                <a:schemeClr val="lt1"/>
              </a:solidFill>
              <a:latin typeface="Calibri"/>
              <a:ea typeface="Calibri"/>
              <a:cs typeface="Calibri"/>
              <a:sym typeface="Calibri"/>
            </a:endParaRPr>
          </a:p>
        </p:txBody>
      </p:sp>
      <p:pic>
        <p:nvPicPr>
          <p:cNvPr id="720" name="Google Shape;720;p11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4680816" y="2603480"/>
            <a:ext cx="7345600" cy="4074800"/>
          </a:xfrm>
          <a:prstGeom prst="rect">
            <a:avLst/>
          </a:prstGeom>
          <a:noFill/>
          <a:ln>
            <a:noFill/>
          </a:ln>
        </p:spPr>
      </p:pic>
      <p:pic>
        <p:nvPicPr>
          <p:cNvPr id="721" name="Google Shape;721;p112"/>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576325" y="2144093"/>
            <a:ext cx="5791023" cy="431148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pic>
        <p:nvPicPr>
          <p:cNvPr id="727" name="Google Shape;727;p113"/>
          <p:cNvPicPr preferRelativeResize="0"/>
          <p:nvPr/>
        </p:nvPicPr>
        <p:blipFill rotWithShape="1">
          <a:blip r:embed="rId3" cstate="email">
            <a:alphaModFix/>
            <a:extLst>
              <a:ext uri="{28A0092B-C50C-407E-A947-70E740481C1C}">
                <a14:useLocalDpi xmlns:a14="http://schemas.microsoft.com/office/drawing/2010/main"/>
              </a:ext>
            </a:extLst>
          </a:blip>
          <a:srcRect b="-3135"/>
          <a:stretch/>
        </p:blipFill>
        <p:spPr>
          <a:xfrm>
            <a:off x="416314" y="1363313"/>
            <a:ext cx="5237356" cy="5143576"/>
          </a:xfrm>
          <a:prstGeom prst="rect">
            <a:avLst/>
          </a:prstGeom>
          <a:noFill/>
          <a:ln>
            <a:noFill/>
          </a:ln>
        </p:spPr>
      </p:pic>
      <p:sp>
        <p:nvSpPr>
          <p:cNvPr id="728" name="Google Shape;728;p113"/>
          <p:cNvSpPr txBox="1">
            <a:spLocks noGrp="1"/>
          </p:cNvSpPr>
          <p:nvPr>
            <p:ph type="title"/>
          </p:nvPr>
        </p:nvSpPr>
        <p:spPr>
          <a:xfrm>
            <a:off x="530313" y="65475"/>
            <a:ext cx="10515600" cy="1325600"/>
          </a:xfrm>
          <a:prstGeom prst="rect">
            <a:avLst/>
          </a:prstGeom>
          <a:noFill/>
          <a:ln>
            <a:noFill/>
          </a:ln>
        </p:spPr>
        <p:txBody>
          <a:bodyPr spcFirstLastPara="1" vert="horz" wrap="square" lIns="91433" tIns="45700" rIns="91433" bIns="45700" rtlCol="0" anchor="ctr" anchorCtr="0">
            <a:normAutofit/>
          </a:bodyPr>
          <a:lstStyle/>
          <a:p>
            <a:pPr>
              <a:buSzPts val="3200"/>
            </a:pPr>
            <a:r>
              <a:rPr lang="en-GB" sz="4267" b="1">
                <a:latin typeface="Calibri"/>
                <a:ea typeface="Calibri"/>
                <a:cs typeface="Calibri"/>
                <a:sym typeface="Calibri"/>
              </a:rPr>
              <a:t>What worked well, as we know it</a:t>
            </a:r>
            <a:endParaRPr/>
          </a:p>
        </p:txBody>
      </p:sp>
      <p:sp>
        <p:nvSpPr>
          <p:cNvPr id="729" name="Google Shape;729;p113"/>
          <p:cNvSpPr txBox="1"/>
          <p:nvPr/>
        </p:nvSpPr>
        <p:spPr>
          <a:xfrm>
            <a:off x="5653668" y="1363313"/>
            <a:ext cx="6724400" cy="5143600"/>
          </a:xfrm>
          <a:prstGeom prst="rect">
            <a:avLst/>
          </a:prstGeom>
          <a:noFill/>
          <a:ln>
            <a:noFill/>
          </a:ln>
        </p:spPr>
        <p:txBody>
          <a:bodyPr spcFirstLastPara="1" wrap="square" lIns="91433" tIns="45700" rIns="91433" bIns="45700" anchor="t" anchorCtr="0">
            <a:normAutofit fontScale="55000" lnSpcReduction="20000"/>
          </a:bodyPr>
          <a:lstStyle/>
          <a:p>
            <a:pPr marL="237061" indent="-207851">
              <a:lnSpc>
                <a:spcPct val="90000"/>
              </a:lnSpc>
              <a:buClr>
                <a:schemeClr val="dk1"/>
              </a:buClr>
              <a:buSzPct val="100000"/>
              <a:buFont typeface="Arial"/>
              <a:buChar char="•"/>
            </a:pPr>
            <a:r>
              <a:rPr lang="en-GB" sz="5467">
                <a:solidFill>
                  <a:schemeClr val="dk1"/>
                </a:solidFill>
                <a:latin typeface="Calibri"/>
                <a:ea typeface="Calibri"/>
                <a:cs typeface="Calibri"/>
                <a:sym typeface="Calibri"/>
              </a:rPr>
              <a:t>MHT to reach last mile/ remote locations</a:t>
            </a:r>
            <a:endParaRPr sz="1200">
              <a:solidFill>
                <a:schemeClr val="dk1"/>
              </a:solidFill>
              <a:latin typeface="Calibri"/>
              <a:ea typeface="Calibri"/>
              <a:cs typeface="Calibri"/>
              <a:sym typeface="Calibri"/>
            </a:endParaRPr>
          </a:p>
          <a:p>
            <a:pPr>
              <a:lnSpc>
                <a:spcPct val="90000"/>
              </a:lnSpc>
              <a:spcBef>
                <a:spcPts val="1067"/>
              </a:spcBef>
              <a:buClr>
                <a:schemeClr val="dk1"/>
              </a:buClr>
              <a:buSzPct val="100000"/>
            </a:pPr>
            <a:endParaRPr sz="1200">
              <a:solidFill>
                <a:schemeClr val="dk1"/>
              </a:solidFill>
              <a:latin typeface="Calibri"/>
              <a:ea typeface="Calibri"/>
              <a:cs typeface="Calibri"/>
              <a:sym typeface="Calibri"/>
            </a:endParaRPr>
          </a:p>
          <a:p>
            <a:pPr marL="237061" indent="-207851">
              <a:lnSpc>
                <a:spcPct val="90000"/>
              </a:lnSpc>
              <a:spcBef>
                <a:spcPts val="1067"/>
              </a:spcBef>
              <a:buClr>
                <a:schemeClr val="dk1"/>
              </a:buClr>
              <a:buSzPct val="100000"/>
              <a:buFont typeface="Arial"/>
              <a:buChar char="•"/>
            </a:pPr>
            <a:r>
              <a:rPr lang="en-GB" sz="5467">
                <a:solidFill>
                  <a:schemeClr val="dk1"/>
                </a:solidFill>
                <a:latin typeface="Calibri"/>
                <a:ea typeface="Calibri"/>
                <a:cs typeface="Calibri"/>
                <a:sym typeface="Calibri"/>
              </a:rPr>
              <a:t>Local IPs, facilitated the activities   in location where IOM MHTs had limited/no access (Helmand province)</a:t>
            </a:r>
            <a:endParaRPr sz="1200">
              <a:solidFill>
                <a:schemeClr val="dk1"/>
              </a:solidFill>
              <a:latin typeface="Calibri"/>
              <a:ea typeface="Calibri"/>
              <a:cs typeface="Calibri"/>
              <a:sym typeface="Calibri"/>
            </a:endParaRPr>
          </a:p>
          <a:p>
            <a:pPr>
              <a:lnSpc>
                <a:spcPct val="90000"/>
              </a:lnSpc>
              <a:spcBef>
                <a:spcPts val="1067"/>
              </a:spcBef>
              <a:buClr>
                <a:schemeClr val="dk1"/>
              </a:buClr>
              <a:buSzPct val="100000"/>
            </a:pPr>
            <a:endParaRPr sz="1200">
              <a:solidFill>
                <a:schemeClr val="dk1"/>
              </a:solidFill>
              <a:latin typeface="Calibri"/>
              <a:ea typeface="Calibri"/>
              <a:cs typeface="Calibri"/>
              <a:sym typeface="Calibri"/>
            </a:endParaRPr>
          </a:p>
          <a:p>
            <a:pPr marL="237061" indent="-207851">
              <a:lnSpc>
                <a:spcPct val="90000"/>
              </a:lnSpc>
              <a:spcBef>
                <a:spcPts val="1067"/>
              </a:spcBef>
              <a:buClr>
                <a:schemeClr val="dk1"/>
              </a:buClr>
              <a:buSzPct val="100000"/>
              <a:buFont typeface="Arial"/>
              <a:buChar char="•"/>
            </a:pPr>
            <a:r>
              <a:rPr lang="en-GB" sz="5467">
                <a:solidFill>
                  <a:schemeClr val="dk1"/>
                </a:solidFill>
                <a:latin typeface="Calibri"/>
                <a:ea typeface="Calibri"/>
                <a:cs typeface="Calibri"/>
                <a:sym typeface="Calibri"/>
              </a:rPr>
              <a:t>Female vaccinators and male vaccinators</a:t>
            </a:r>
            <a:endParaRPr sz="1333">
              <a:solidFill>
                <a:schemeClr val="dk1"/>
              </a:solidFill>
              <a:latin typeface="Calibri"/>
              <a:ea typeface="Calibri"/>
              <a:cs typeface="Calibri"/>
              <a:sym typeface="Calibri"/>
            </a:endParaRPr>
          </a:p>
          <a:p>
            <a:pPr>
              <a:lnSpc>
                <a:spcPct val="90000"/>
              </a:lnSpc>
              <a:spcBef>
                <a:spcPts val="1067"/>
              </a:spcBef>
              <a:buClr>
                <a:schemeClr val="dk1"/>
              </a:buClr>
              <a:buSzPct val="100000"/>
            </a:pPr>
            <a:endParaRPr sz="1333">
              <a:solidFill>
                <a:schemeClr val="dk1"/>
              </a:solidFill>
              <a:latin typeface="Calibri"/>
              <a:ea typeface="Calibri"/>
              <a:cs typeface="Calibri"/>
              <a:sym typeface="Calibri"/>
            </a:endParaRPr>
          </a:p>
          <a:p>
            <a:pPr marL="237061" indent="-207851">
              <a:lnSpc>
                <a:spcPct val="90000"/>
              </a:lnSpc>
              <a:spcBef>
                <a:spcPts val="1067"/>
              </a:spcBef>
              <a:buClr>
                <a:schemeClr val="dk1"/>
              </a:buClr>
              <a:buSzPct val="100000"/>
              <a:buFont typeface="Arial"/>
              <a:buChar char="•"/>
            </a:pPr>
            <a:r>
              <a:rPr lang="en-GB" sz="5467">
                <a:solidFill>
                  <a:schemeClr val="dk1"/>
                </a:solidFill>
                <a:latin typeface="Calibri"/>
                <a:ea typeface="Calibri"/>
                <a:cs typeface="Calibri"/>
                <a:sym typeface="Calibri"/>
              </a:rPr>
              <a:t>RCCE messages were integrated in the normal health education session</a:t>
            </a:r>
            <a:endParaRPr sz="5067">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Google Shape;735;p114"/>
          <p:cNvSpPr txBox="1">
            <a:spLocks noGrp="1"/>
          </p:cNvSpPr>
          <p:nvPr>
            <p:ph type="title"/>
          </p:nvPr>
        </p:nvSpPr>
        <p:spPr>
          <a:xfrm>
            <a:off x="657456" y="432264"/>
            <a:ext cx="10877200" cy="616000"/>
          </a:xfrm>
          <a:prstGeom prst="rect">
            <a:avLst/>
          </a:prstGeom>
          <a:noFill/>
          <a:ln>
            <a:noFill/>
          </a:ln>
        </p:spPr>
        <p:txBody>
          <a:bodyPr spcFirstLastPara="1" vert="horz" wrap="square" lIns="91433" tIns="45700" rIns="91433" bIns="45700" rtlCol="0" anchor="ctr" anchorCtr="0">
            <a:noAutofit/>
          </a:bodyPr>
          <a:lstStyle/>
          <a:p>
            <a:pPr>
              <a:buSzPts val="3200"/>
            </a:pPr>
            <a:r>
              <a:rPr lang="en-GB" sz="4267" b="1">
                <a:latin typeface="Calibri"/>
                <a:ea typeface="Calibri"/>
                <a:cs typeface="Calibri"/>
                <a:sym typeface="Calibri"/>
              </a:rPr>
              <a:t>The ‘déjà-vue’ challenges</a:t>
            </a:r>
            <a:endParaRPr/>
          </a:p>
        </p:txBody>
      </p:sp>
      <p:sp>
        <p:nvSpPr>
          <p:cNvPr id="736" name="Google Shape;736;p114"/>
          <p:cNvSpPr txBox="1">
            <a:spLocks noGrp="1"/>
          </p:cNvSpPr>
          <p:nvPr>
            <p:ph type="body" idx="2"/>
          </p:nvPr>
        </p:nvSpPr>
        <p:spPr>
          <a:xfrm>
            <a:off x="657456" y="1282391"/>
            <a:ext cx="11205600" cy="4527200"/>
          </a:xfrm>
          <a:prstGeom prst="rect">
            <a:avLst/>
          </a:prstGeom>
          <a:noFill/>
          <a:ln>
            <a:noFill/>
          </a:ln>
        </p:spPr>
        <p:txBody>
          <a:bodyPr spcFirstLastPara="1" vert="horz" wrap="square" lIns="91433" tIns="45700" rIns="91433" bIns="45700" rtlCol="0" anchor="t" anchorCtr="0">
            <a:noAutofit/>
          </a:bodyPr>
          <a:lstStyle/>
          <a:p>
            <a:pPr marL="237061" indent="-237061">
              <a:spcBef>
                <a:spcPts val="0"/>
              </a:spcBef>
              <a:buSzPts val="2400"/>
            </a:pPr>
            <a:r>
              <a:rPr lang="en-GB" sz="3200">
                <a:latin typeface="Calibri"/>
                <a:ea typeface="Calibri"/>
                <a:cs typeface="Calibri"/>
                <a:sym typeface="Calibri"/>
              </a:rPr>
              <a:t>Shortage of vaccines availability in the country</a:t>
            </a:r>
            <a:endParaRPr sz="3200">
              <a:solidFill>
                <a:srgbClr val="0033A0"/>
              </a:solidFill>
              <a:latin typeface="Calibri"/>
              <a:ea typeface="Calibri"/>
              <a:cs typeface="Calibri"/>
              <a:sym typeface="Calibri"/>
            </a:endParaRPr>
          </a:p>
          <a:p>
            <a:pPr marL="237061" indent="-237061">
              <a:buSzPts val="2400"/>
            </a:pPr>
            <a:r>
              <a:rPr lang="en-GB" sz="3200">
                <a:latin typeface="Calibri"/>
                <a:ea typeface="Calibri"/>
                <a:cs typeface="Calibri"/>
                <a:sym typeface="Calibri"/>
              </a:rPr>
              <a:t>Short shelf life of supplied vaccines (3 -4 months) and weak supply chain management</a:t>
            </a:r>
            <a:endParaRPr/>
          </a:p>
          <a:p>
            <a:pPr marL="237061" indent="-237061">
              <a:buSzPts val="2400"/>
            </a:pPr>
            <a:r>
              <a:rPr lang="en-GB" sz="3200">
                <a:latin typeface="Calibri"/>
                <a:ea typeface="Calibri"/>
                <a:cs typeface="Calibri"/>
                <a:sym typeface="Calibri"/>
              </a:rPr>
              <a:t>Hesitance: wrong information/misconception towards the COVID-19 vaccine at community levels (around fertility, growth of fetus, newborn or child, death of adult…)</a:t>
            </a:r>
            <a:endParaRPr/>
          </a:p>
          <a:p>
            <a:pPr marL="237061" indent="-237061">
              <a:buSzPts val="2400"/>
            </a:pPr>
            <a:r>
              <a:rPr lang="en-GB" sz="3200">
                <a:latin typeface="Calibri"/>
                <a:ea typeface="Calibri"/>
                <a:cs typeface="Calibri"/>
                <a:sym typeface="Calibri"/>
              </a:rPr>
              <a:t>Security incidents </a:t>
            </a:r>
            <a:endParaRPr/>
          </a:p>
          <a:p>
            <a:pPr marL="237061" indent="-237061">
              <a:buSzPts val="2400"/>
            </a:pPr>
            <a:r>
              <a:rPr lang="en-GB" sz="3200">
                <a:latin typeface="Calibri"/>
                <a:ea typeface="Calibri"/>
                <a:cs typeface="Calibri"/>
                <a:sym typeface="Calibri"/>
              </a:rPr>
              <a:t>Sporadic difficulties of female staff to access their workplaces</a:t>
            </a:r>
            <a:endParaRPr sz="3200">
              <a:solidFill>
                <a:srgbClr val="0033A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41"/>
        <p:cNvGrpSpPr/>
        <p:nvPr/>
      </p:nvGrpSpPr>
      <p:grpSpPr>
        <a:xfrm>
          <a:off x="0" y="0"/>
          <a:ext cx="0" cy="0"/>
          <a:chOff x="0" y="0"/>
          <a:chExt cx="0" cy="0"/>
        </a:xfrm>
      </p:grpSpPr>
      <p:sp>
        <p:nvSpPr>
          <p:cNvPr id="742" name="Google Shape;742;p115"/>
          <p:cNvSpPr txBox="1">
            <a:spLocks noGrp="1"/>
          </p:cNvSpPr>
          <p:nvPr>
            <p:ph type="title"/>
          </p:nvPr>
        </p:nvSpPr>
        <p:spPr>
          <a:xfrm>
            <a:off x="578931" y="380772"/>
            <a:ext cx="10877200" cy="497200"/>
          </a:xfrm>
          <a:prstGeom prst="rect">
            <a:avLst/>
          </a:prstGeom>
          <a:noFill/>
          <a:ln>
            <a:noFill/>
          </a:ln>
        </p:spPr>
        <p:txBody>
          <a:bodyPr spcFirstLastPara="1" vert="horz" wrap="square" lIns="91433" tIns="45700" rIns="91433" bIns="45700" rtlCol="0" anchor="ctr" anchorCtr="0">
            <a:normAutofit fontScale="90000"/>
          </a:bodyPr>
          <a:lstStyle/>
          <a:p>
            <a:pPr>
              <a:buSzPct val="100000"/>
            </a:pPr>
            <a:r>
              <a:rPr lang="en-GB" b="1">
                <a:latin typeface="Calibri"/>
                <a:ea typeface="Calibri"/>
                <a:cs typeface="Calibri"/>
                <a:sym typeface="Calibri"/>
              </a:rPr>
              <a:t>Other challenges &amp; food for thought</a:t>
            </a:r>
            <a:endParaRPr/>
          </a:p>
        </p:txBody>
      </p:sp>
      <p:sp>
        <p:nvSpPr>
          <p:cNvPr id="743" name="Google Shape;743;p115"/>
          <p:cNvSpPr txBox="1">
            <a:spLocks noGrp="1"/>
          </p:cNvSpPr>
          <p:nvPr>
            <p:ph type="body" idx="2"/>
          </p:nvPr>
        </p:nvSpPr>
        <p:spPr>
          <a:xfrm>
            <a:off x="578931" y="1126272"/>
            <a:ext cx="10877200" cy="5226400"/>
          </a:xfrm>
          <a:prstGeom prst="rect">
            <a:avLst/>
          </a:prstGeom>
          <a:solidFill>
            <a:schemeClr val="lt1"/>
          </a:solidFill>
          <a:ln>
            <a:noFill/>
          </a:ln>
        </p:spPr>
        <p:txBody>
          <a:bodyPr spcFirstLastPara="1" vert="horz" wrap="square" lIns="91433" tIns="45700" rIns="91433" bIns="45700" rtlCol="0" anchor="t" anchorCtr="0">
            <a:noAutofit/>
          </a:bodyPr>
          <a:lstStyle/>
          <a:p>
            <a:pPr marL="237061" indent="-228594" algn="just">
              <a:spcBef>
                <a:spcPts val="0"/>
              </a:spcBef>
              <a:buSzPts val="2100"/>
            </a:pPr>
            <a:r>
              <a:rPr lang="en-GB">
                <a:latin typeface="Calibri"/>
                <a:ea typeface="Calibri"/>
                <a:cs typeface="Calibri"/>
                <a:sym typeface="Calibri"/>
              </a:rPr>
              <a:t>Geographical and seasonal situations (snow/flooding) contributed to reduce access to populations and/or health centers (NB : shelf life!)</a:t>
            </a:r>
            <a:endParaRPr/>
          </a:p>
          <a:p>
            <a:pPr marL="237061" indent="-228594" algn="just">
              <a:buSzPts val="2100"/>
            </a:pPr>
            <a:r>
              <a:rPr lang="en-GB">
                <a:latin typeface="Calibri"/>
                <a:ea typeface="Calibri"/>
                <a:cs typeface="Calibri"/>
                <a:sym typeface="Calibri"/>
              </a:rPr>
              <a:t>High mobility of the targeted beneficiaries 🡪 IOM staff/ IPs were not always able to track people for 2nd dose </a:t>
            </a:r>
            <a:endParaRPr/>
          </a:p>
          <a:p>
            <a:pPr marL="237061" indent="-84665" algn="just">
              <a:buSzPts val="1800"/>
              <a:buNone/>
            </a:pPr>
            <a:endParaRPr sz="2400">
              <a:latin typeface="Calibri"/>
              <a:ea typeface="Calibri"/>
              <a:cs typeface="Calibri"/>
              <a:sym typeface="Calibri"/>
            </a:endParaRPr>
          </a:p>
          <a:p>
            <a:pPr marL="338658" indent="-330192" algn="just">
              <a:buClr>
                <a:srgbClr val="0033A0"/>
              </a:buClr>
              <a:buSzPts val="2100"/>
              <a:buFont typeface="Noto Sans Symbols"/>
              <a:buChar char="🡪"/>
            </a:pPr>
            <a:r>
              <a:rPr lang="en-GB">
                <a:solidFill>
                  <a:srgbClr val="0033A0"/>
                </a:solidFill>
                <a:latin typeface="Calibri"/>
                <a:ea typeface="Calibri"/>
                <a:cs typeface="Calibri"/>
                <a:sym typeface="Calibri"/>
              </a:rPr>
              <a:t>Forecasting/ planning taking other factors into account, enabling also rapid reaction to supply/ demand fluctuations linked to:</a:t>
            </a:r>
            <a:endParaRPr/>
          </a:p>
          <a:p>
            <a:pPr marL="694249" lvl="1" indent="-237061" algn="just">
              <a:buClr>
                <a:srgbClr val="0033A0"/>
              </a:buClr>
              <a:buSzPts val="1800"/>
            </a:pPr>
            <a:r>
              <a:rPr lang="en-GB">
                <a:solidFill>
                  <a:srgbClr val="0033A0"/>
                </a:solidFill>
                <a:latin typeface="Calibri"/>
                <a:ea typeface="Calibri"/>
                <a:cs typeface="Calibri"/>
                <a:sym typeface="Calibri"/>
              </a:rPr>
              <a:t>weather,</a:t>
            </a:r>
            <a:endParaRPr/>
          </a:p>
          <a:p>
            <a:pPr marL="694249" lvl="1" indent="-237061" algn="just">
              <a:buClr>
                <a:srgbClr val="0033A0"/>
              </a:buClr>
              <a:buSzPts val="1800"/>
            </a:pPr>
            <a:r>
              <a:rPr lang="en-GB">
                <a:solidFill>
                  <a:srgbClr val="0033A0"/>
                </a:solidFill>
                <a:latin typeface="Calibri"/>
                <a:ea typeface="Calibri"/>
                <a:cs typeface="Calibri"/>
                <a:sym typeface="Calibri"/>
              </a:rPr>
              <a:t>seasonal (labour) migration</a:t>
            </a:r>
            <a:endParaRPr/>
          </a:p>
          <a:p>
            <a:pPr marL="694249" lvl="1" indent="-237061" algn="just">
              <a:buClr>
                <a:srgbClr val="0033A0"/>
              </a:buClr>
              <a:buSzPts val="1800"/>
            </a:pPr>
            <a:r>
              <a:rPr lang="en-GB">
                <a:solidFill>
                  <a:srgbClr val="0033A0"/>
                </a:solidFill>
                <a:latin typeface="Calibri"/>
                <a:ea typeface="Calibri"/>
                <a:cs typeface="Calibri"/>
                <a:sym typeface="Calibri"/>
              </a:rPr>
              <a:t>insecurities</a:t>
            </a:r>
            <a:endParaRPr/>
          </a:p>
          <a:p>
            <a:pPr marL="406390" indent="-406390" algn="just">
              <a:buClr>
                <a:srgbClr val="0033A0"/>
              </a:buClr>
              <a:buSzPts val="2100"/>
              <a:buNone/>
            </a:pPr>
            <a:r>
              <a:rPr lang="en-GB">
                <a:solidFill>
                  <a:srgbClr val="0033A0"/>
                </a:solidFill>
                <a:latin typeface="Calibri"/>
                <a:ea typeface="Calibri"/>
                <a:cs typeface="Calibri"/>
                <a:sym typeface="Calibri"/>
              </a:rPr>
              <a:t>🡪 IOM ‘MoRIA’ approach, expansion to additional hard-to-reach areas and major mobility corridors</a:t>
            </a:r>
            <a:endParaRPr/>
          </a:p>
          <a:p>
            <a:pPr marL="0" indent="0" algn="just">
              <a:buSzPts val="2100"/>
              <a:buNone/>
            </a:pPr>
            <a:endParaRPr>
              <a:solidFill>
                <a:srgbClr val="0033A0"/>
              </a:solidFill>
              <a:latin typeface="Calibri"/>
              <a:ea typeface="Calibri"/>
              <a:cs typeface="Calibri"/>
              <a:sym typeface="Calibri"/>
            </a:endParaRPr>
          </a:p>
          <a:p>
            <a:pPr marL="0" indent="0" algn="just">
              <a:buSzPts val="1500"/>
              <a:buNone/>
            </a:pPr>
            <a:endParaRPr sz="2000">
              <a:solidFill>
                <a:srgbClr val="0033A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783</Words>
  <Application>Microsoft Office PowerPoint</Application>
  <PresentationFormat>Widescreen</PresentationFormat>
  <Paragraphs>102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Noto Sans Symbols</vt:lpstr>
      <vt:lpstr>Office Theme</vt:lpstr>
      <vt:lpstr>IOM COVID-19 vaccination in Afghanistan- reflections </vt:lpstr>
      <vt:lpstr>Migration Health key figures (2021)  </vt:lpstr>
      <vt:lpstr>Migration Health Unit Operational Map</vt:lpstr>
      <vt:lpstr>In coordination with MOPH, IOM implementing COVID-19 vaccination activities since October 2021 in 12 Provinces </vt:lpstr>
      <vt:lpstr>Main Achievement (October 2021 to 20 April 2022)</vt:lpstr>
      <vt:lpstr>Main Achievement (October 2021 to 20 April 2022) cont.</vt:lpstr>
      <vt:lpstr>What worked well, as we know it</vt:lpstr>
      <vt:lpstr>The ‘déjà-vue’ challenges</vt:lpstr>
      <vt:lpstr>Other challenges &amp; food for thought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IOM COVID-19 vaccination in Afghanistan- reflections </dc:title>
  <dc:creator>RAMIREZ GONZALEZ, Alejandro</dc:creator>
  <cp:lastModifiedBy>RAMIREZ GONZALEZ, Alejandro</cp:lastModifiedBy>
  <cp:revision>1</cp:revision>
  <dcterms:created xsi:type="dcterms:W3CDTF">2022-07-08T12:55:39Z</dcterms:created>
  <dcterms:modified xsi:type="dcterms:W3CDTF">2022-07-08T12:56:40Z</dcterms:modified>
</cp:coreProperties>
</file>